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0" r:id="rId2"/>
  </p:sldMasterIdLst>
  <p:notesMasterIdLst>
    <p:notesMasterId r:id="rId37"/>
  </p:notesMasterIdLst>
  <p:handoutMasterIdLst>
    <p:handoutMasterId r:id="rId38"/>
  </p:handoutMasterIdLst>
  <p:sldIdLst>
    <p:sldId id="256" r:id="rId3"/>
    <p:sldId id="321" r:id="rId4"/>
    <p:sldId id="338" r:id="rId5"/>
    <p:sldId id="324" r:id="rId6"/>
    <p:sldId id="325" r:id="rId7"/>
    <p:sldId id="327" r:id="rId8"/>
    <p:sldId id="298" r:id="rId9"/>
    <p:sldId id="310" r:id="rId10"/>
    <p:sldId id="362" r:id="rId11"/>
    <p:sldId id="364" r:id="rId12"/>
    <p:sldId id="306" r:id="rId13"/>
    <p:sldId id="356" r:id="rId14"/>
    <p:sldId id="357" r:id="rId15"/>
    <p:sldId id="358" r:id="rId16"/>
    <p:sldId id="344" r:id="rId17"/>
    <p:sldId id="346" r:id="rId18"/>
    <p:sldId id="360" r:id="rId19"/>
    <p:sldId id="339" r:id="rId20"/>
    <p:sldId id="340" r:id="rId21"/>
    <p:sldId id="369" r:id="rId22"/>
    <p:sldId id="370" r:id="rId23"/>
    <p:sldId id="372" r:id="rId24"/>
    <p:sldId id="371" r:id="rId25"/>
    <p:sldId id="373" r:id="rId26"/>
    <p:sldId id="377" r:id="rId27"/>
    <p:sldId id="378" r:id="rId28"/>
    <p:sldId id="380" r:id="rId29"/>
    <p:sldId id="381" r:id="rId30"/>
    <p:sldId id="379" r:id="rId31"/>
    <p:sldId id="382" r:id="rId32"/>
    <p:sldId id="354" r:id="rId33"/>
    <p:sldId id="383" r:id="rId34"/>
    <p:sldId id="355" r:id="rId35"/>
    <p:sldId id="385" r:id="rId36"/>
  </p:sldIdLst>
  <p:sldSz cx="9144000" cy="6858000" type="screen4x3"/>
  <p:notesSz cx="7077075" cy="90773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mena" initials="X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7158" autoAdjust="0"/>
  </p:normalViewPr>
  <p:slideViewPr>
    <p:cSldViewPr>
      <p:cViewPr>
        <p:scale>
          <a:sx n="75" d="100"/>
          <a:sy n="75" d="100"/>
        </p:scale>
        <p:origin x="-146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1" d="100"/>
          <a:sy n="61" d="100"/>
        </p:scale>
        <p:origin x="-2682" y="-72"/>
      </p:cViewPr>
      <p:guideLst>
        <p:guide orient="horz" pos="285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1-15T11:18:08.451" idx="4">
    <p:pos x="5264" y="3168"/>
    <p:text>no es esto lo mismo que el primer bullet de esta pagina? integrados se refiere a Integrales porque son multidisciplinarios y multisectoriales. QUIzas la diferencia sea que aca no se integra la parte situacional ya que dice solo "social"?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1-15T14:21:02.773" idx="11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1-15T14:21:02.773" idx="13">
    <p:pos x="10" y="10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1-15T14:21:02.773" idx="9">
    <p:pos x="10" y="10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1-15T14:21:02.773" idx="15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7" cy="45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398" y="1"/>
            <a:ext cx="3067057" cy="45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2522"/>
            <a:ext cx="3067057" cy="45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398" y="8622522"/>
            <a:ext cx="3067057" cy="45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43021495-50C8-4C92-B4F8-F7BAC34314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6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7" cy="45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398" y="1"/>
            <a:ext cx="3067057" cy="45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0" y="681038"/>
            <a:ext cx="4537075" cy="340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33" y="4312043"/>
            <a:ext cx="5661012" cy="408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2522"/>
            <a:ext cx="3067057" cy="45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398" y="8622522"/>
            <a:ext cx="3067057" cy="45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AE541F44-6B1D-48A7-83C3-9A11FE8F46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22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3E937-563F-45BD-9915-FCFD209322B0}" type="slidenum">
              <a:rPr lang="en-US"/>
              <a:pPr/>
              <a:t>1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12925-386D-40D0-BA05-0F55E6F41075}" type="slidenum">
              <a:rPr lang="en-US"/>
              <a:pPr/>
              <a:t>11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1F44-6B1D-48A7-83C3-9A11FE8F461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42CC0-DC7F-463C-9F36-948254CCF2BA}" type="slidenum">
              <a:rPr lang="en-US"/>
              <a:pPr/>
              <a:t>16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12925-386D-40D0-BA05-0F55E6F41075}" type="slidenum">
              <a:rPr lang="en-US"/>
              <a:pPr/>
              <a:t>17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1F44-6B1D-48A7-83C3-9A11FE8F46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1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CR" dirty="0"/>
              <a:t>hay una relación muy cercana entre la violencia escolar, el bienestar de la comunidad y el nivel de capital social en una comunidad </a:t>
            </a:r>
          </a:p>
          <a:p>
            <a:pPr marL="171450" indent="-171450">
              <a:buFontTx/>
              <a:buChar char="-"/>
            </a:pPr>
            <a:r>
              <a:rPr lang="es-CR" dirty="0"/>
              <a:t>las escuelas son instituciones clave para la socialización y pueden brindar un entorno excelente para implementar programas de prevención de la violencia, con positivos efectos de largo plazo </a:t>
            </a:r>
          </a:p>
          <a:p>
            <a:pPr marL="171450" indent="-171450">
              <a:buFontTx/>
              <a:buChar char="-"/>
            </a:pPr>
            <a:r>
              <a:rPr lang="es-CR" dirty="0"/>
              <a:t>estrecha relación del estudiante con el plantel disminuye las tasas de deserción y de comportamiento antisocial, promueve el desarrollo positivo, aumenta la motivación, la participación en el aula y la asistencia a clases, y mejora las tasas de terminación de cursos. </a:t>
            </a:r>
          </a:p>
          <a:p>
            <a:pPr marL="171450" indent="-171450">
              <a:buFontTx/>
              <a:buChar char="-"/>
            </a:pPr>
            <a:r>
              <a:rPr lang="es-CR" dirty="0"/>
              <a:t>llegar a grandes segmentos de la población, entre ellos los jóvenes, el personal administrativo del plantel, los miembros de la familia y los residentes de las comunidades locales. </a:t>
            </a:r>
          </a:p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1F44-6B1D-48A7-83C3-9A11FE8F46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11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CR" dirty="0"/>
              <a:t>durante las primeras etapas de desarrollo de sus actitudes, valores y patrones de comunicación, y antes de que muchos de ellos abandonen los estudios. Agresión temprana por lo general se intensifica más adelante, se convierte en violencia y se amplía a otros comportamientos antisociales. Intervención temprana es mas eficaz y menos costosa que tratar de cambiar patrones de violencia ya arraigados en niños mayores.</a:t>
            </a:r>
          </a:p>
          <a:p>
            <a:pPr marL="171450" indent="-171450">
              <a:buFontTx/>
              <a:buChar char="-"/>
            </a:pPr>
            <a:r>
              <a:rPr lang="es-ES" dirty="0"/>
              <a:t>Cursos cuyo fin es reducir el comportamiento violento van desde pre-kindergarten hasta el final de la secundaria y en establecimientos educativos para niños con discapacidades específicas. Los cursos se pueden focalizar a escuelas situadas en zonas de alto riesgo, con bajo nivel socioeconómico o una alta tasa de criminalidad, así como en algunos grados escolares escogidos. Ventajas han sido coherentes en todos los grados y van más allá de la prevención del comportamiento violento o agresivo y comprenden una disminución en el ausentismo y mejoras en los logros escolares y en los “comportamientos problemáticos”, niveles de actividad, problemas de atención, habilidades sociales y problemas de interiorización (por ejemplo, ansiedad y depresión). </a:t>
            </a:r>
            <a:r>
              <a:rPr lang="es-ES" i="1" dirty="0"/>
              <a:t>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 </a:t>
            </a:r>
            <a:r>
              <a:rPr lang="en-US" dirty="0" err="1"/>
              <a:t>pesar</a:t>
            </a:r>
            <a:r>
              <a:rPr lang="en-US" dirty="0"/>
              <a:t> de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pocos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 de SBVP en ALC </a:t>
            </a:r>
            <a:r>
              <a:rPr lang="en-US" dirty="0" err="1"/>
              <a:t>han</a:t>
            </a:r>
            <a:r>
              <a:rPr lang="en-US" dirty="0"/>
              <a:t> </a:t>
            </a:r>
            <a:r>
              <a:rPr lang="en-US" dirty="0" err="1"/>
              <a:t>pasado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eval</a:t>
            </a:r>
            <a:r>
              <a:rPr lang="en-US" dirty="0"/>
              <a:t> de Imp </a:t>
            </a:r>
            <a:r>
              <a:rPr lang="en-US" dirty="0" err="1"/>
              <a:t>rigurosas</a:t>
            </a:r>
            <a:r>
              <a:rPr lang="en-US" dirty="0"/>
              <a:t>, 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mundial</a:t>
            </a:r>
            <a:r>
              <a:rPr lang="en-US" dirty="0"/>
              <a:t> </a:t>
            </a:r>
            <a:r>
              <a:rPr lang="es-CR" dirty="0"/>
              <a:t>se ha identificado una gran variedad de estrategias, actividades y prácticas promisorias para la prevención de la violencia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1F44-6B1D-48A7-83C3-9A11FE8F461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4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1F44-6B1D-48A7-83C3-9A11FE8F461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9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1F44-6B1D-48A7-83C3-9A11FE8F461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20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1F44-6B1D-48A7-83C3-9A11FE8F461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3E937-563F-45BD-9915-FCFD209322B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1F44-6B1D-48A7-83C3-9A11FE8F461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30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1F44-6B1D-48A7-83C3-9A11FE8F461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1F44-6B1D-48A7-83C3-9A11FE8F461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61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1F44-6B1D-48A7-83C3-9A11FE8F461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06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0727F67-9F72-4E1A-ADFA-9FA3C4466093}" type="slidenum">
              <a:rPr lang="en-US" sz="1200" smtClean="0">
                <a:latin typeface="Times New Roman" pitchFamily="18" charset="0"/>
                <a:cs typeface="Times New Roman" pitchFamily="18" charset="0"/>
              </a:rPr>
              <a:pPr eaLnBrk="1" hangingPunct="1"/>
              <a:t>31</a:t>
            </a:fld>
            <a:endParaRPr lang="en-US" sz="1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1F44-6B1D-48A7-83C3-9A11FE8F461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05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1F44-6B1D-48A7-83C3-9A11FE8F461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12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F2D8B-6441-4C9D-905A-D66B257DBDF8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s-CR" dirty="0">
                <a:latin typeface="Garamond" pitchFamily="18" charset="0"/>
              </a:rPr>
              <a:t>Por qué es importante trabajar con los gobiernos locales para el Banco Mundial?</a:t>
            </a:r>
          </a:p>
          <a:p>
            <a:pPr lvl="1">
              <a:lnSpc>
                <a:spcPct val="90000"/>
              </a:lnSpc>
            </a:pPr>
            <a:endParaRPr lang="es-CR" dirty="0">
              <a:latin typeface="Garamond" pitchFamily="18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s-CR" dirty="0">
                <a:latin typeface="Garamond" pitchFamily="18" charset="0"/>
              </a:rPr>
              <a:t>Evidencia regional y global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s-CR" dirty="0">
                <a:latin typeface="Garamond" pitchFamily="18" charset="0"/>
              </a:rPr>
              <a:t>Nivel de gobierno más cercano a la gente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s-CR" dirty="0">
                <a:latin typeface="Garamond" pitchFamily="18" charset="0"/>
              </a:rPr>
              <a:t>Entrega de servicios cotidianos (potenciar funciones existentes y ajustarlas a principios de prevención de violencia)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s-CR" dirty="0">
                <a:latin typeface="Garamond" pitchFamily="18" charset="0"/>
              </a:rPr>
              <a:t>Mandato de desarrollar sus comunidades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s-CR" dirty="0">
                <a:latin typeface="Garamond" pitchFamily="18" charset="0"/>
              </a:rPr>
              <a:t>Capacidad de ir más allá de las actividades del gobierno local y abordar el tema de las asociaciones</a:t>
            </a:r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1F44-6B1D-48A7-83C3-9A11FE8F46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3E937-563F-45BD-9915-FCFD209322B0}" type="slidenum">
              <a:rPr lang="en-US"/>
              <a:pPr/>
              <a:t>4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sz="1600" dirty="0" smtClean="0"/>
          </a:p>
          <a:p>
            <a:pPr>
              <a:buFontTx/>
              <a:buChar char="-"/>
            </a:pPr>
            <a:endParaRPr lang="en-US" sz="16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3E937-563F-45BD-9915-FCFD209322B0}" type="slidenum">
              <a:rPr lang="en-US"/>
              <a:pPr/>
              <a:t>5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 smtClean="0"/>
          </a:p>
          <a:p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33E937-563F-45BD-9915-FCFD209322B0}" type="slidenum">
              <a:rPr lang="en-US"/>
              <a:pPr/>
              <a:t>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51D27-3F61-4B4D-BC6C-2EF0B70F3751}" type="slidenum">
              <a:rPr lang="en-US"/>
              <a:pPr/>
              <a:t>7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41F44-6B1D-48A7-83C3-9A11FE8F461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12925-386D-40D0-BA05-0F55E6F41075}" type="slidenum">
              <a:rPr lang="en-US"/>
              <a:pPr/>
              <a:t>10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Coalicion</a:t>
            </a:r>
            <a:r>
              <a:rPr lang="en-US" dirty="0" smtClean="0"/>
              <a:t> Inter: CDC, BM, BID, OEA, OPS, </a:t>
            </a:r>
            <a:r>
              <a:rPr lang="en-US" dirty="0"/>
              <a:t>Washington Office on Latin America (WOLA</a:t>
            </a:r>
            <a:r>
              <a:rPr lang="en-US" dirty="0" smtClean="0"/>
              <a:t>), UNESCO, USAID.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D8468-FE89-4F26-B744-BCAA2C59FB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D4B0F-E608-4874-A96C-D12F5C973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06A52-875C-4FD7-9CCD-7F2EE44672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D319BC-7CD9-4B64-89FC-236870085A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C342C-DCB1-4168-8BB5-303FA1EA214A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2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3FF1C-385A-4C0C-9113-0BD146187354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5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5654A-A76C-410C-ABB7-51317E7F42F0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90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EFA16-D6FF-431D-AD92-B2BC0D6532AA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86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10A96-91B4-4BC7-A0F5-54786CA07B0B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76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01BDA-04F6-4F80-B77F-D29D61E23012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94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31A89-35DD-470E-AE95-B8707F85AB24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2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0C554-9764-4E77-BB5C-194C6E4457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1D1D2-F84E-4747-9898-88DD3FE712D6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26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3E4D7-96CC-4505-BC91-EBEC9FCA1D65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4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89625-84C2-4661-B8C5-16CD286473B6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11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DE06E-3FF2-4AEB-ACBE-343556CA7171}" type="slidenum">
              <a:rPr lang="es-ES_tradnl">
                <a:solidFill>
                  <a:srgbClr val="000000"/>
                </a:solidFill>
              </a:rPr>
              <a:pPr/>
              <a:t>‹#›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75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5CDE4-0DFB-47ED-B1A1-2D3CAAFA7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CBEB0-DCDE-48FB-93E7-8A84316AA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88B34-AEDD-4406-8EDE-416889E68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E419F-5908-4594-93FB-64D588654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E6A54-3E09-4093-BDFB-838878392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D8774-803C-4904-B121-269BE5F9A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09D7C-0D13-4BCB-88EB-9D19A5AF3C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CBC5ED-738D-484D-82EB-33DA3660CC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eaLnBrk="0" hangingPunct="0"/>
            <a:endParaRPr lang="es-ES_tradnl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eaLnBrk="0" hangingPunct="0"/>
            <a:endParaRPr lang="es-ES_tradnl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eaLnBrk="0" hangingPunct="0"/>
            <a:fld id="{27B2DAF5-DF09-4115-AD14-A2C848EB2DC5}" type="slidenum">
              <a:rPr lang="es-ES_tradnl" smtClean="0">
                <a:solidFill>
                  <a:srgbClr val="000000"/>
                </a:solidFill>
                <a:latin typeface="Times New Roman" pitchFamily="18" charset="0"/>
                <a:cs typeface="+mn-cs"/>
              </a:rPr>
              <a:pPr eaLnBrk="0" hangingPunct="0"/>
              <a:t>‹#›</a:t>
            </a:fld>
            <a:endParaRPr lang="es-ES_tradnl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3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PowerPoint_Slide1.sld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LCRMap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057400"/>
            <a:ext cx="3190875" cy="352425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66950"/>
            <a:ext cx="8458200" cy="1771650"/>
          </a:xfrm>
        </p:spPr>
        <p:txBody>
          <a:bodyPr/>
          <a:lstStyle/>
          <a:p>
            <a:r>
              <a:rPr lang="es-CR" sz="3600" b="1" dirty="0" smtClean="0">
                <a:solidFill>
                  <a:schemeClr val="tx1"/>
                </a:solidFill>
                <a:latin typeface="Garamond" pitchFamily="18" charset="0"/>
              </a:rPr>
              <a:t>Experiencia del Programa de Seguridad Ciudadana del Banco Mundial</a:t>
            </a:r>
            <a:br>
              <a:rPr lang="es-CR" sz="36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es-CR" sz="3200" b="1" dirty="0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es-CR" sz="32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es-CR" sz="2400" b="1" dirty="0" smtClean="0">
                <a:solidFill>
                  <a:schemeClr val="tx1"/>
                </a:solidFill>
                <a:latin typeface="Garamond" pitchFamily="18" charset="0"/>
              </a:rPr>
              <a:t>Ximena Anwandter</a:t>
            </a:r>
            <a:br>
              <a:rPr lang="es-CR" sz="24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es-CR" sz="2400" b="1" dirty="0" smtClean="0">
                <a:solidFill>
                  <a:schemeClr val="tx1"/>
                </a:solidFill>
                <a:latin typeface="Garamond" pitchFamily="18" charset="0"/>
              </a:rPr>
              <a:t>Consultora</a:t>
            </a:r>
            <a:br>
              <a:rPr lang="es-CR" sz="24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es-CR" sz="2400" b="1" dirty="0" smtClean="0">
                <a:solidFill>
                  <a:schemeClr val="tx1"/>
                </a:solidFill>
                <a:latin typeface="Garamond" pitchFamily="18" charset="0"/>
              </a:rPr>
              <a:t>Departamento de Desarrollo Sostenible</a:t>
            </a:r>
            <a:br>
              <a:rPr lang="es-CR" sz="24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es-CR" sz="2400" b="1" dirty="0" smtClean="0">
                <a:solidFill>
                  <a:schemeClr val="tx1"/>
                </a:solidFill>
                <a:latin typeface="Garamond" pitchFamily="18" charset="0"/>
              </a:rPr>
              <a:t>Región de América Latina y el Caribe</a:t>
            </a:r>
            <a:br>
              <a:rPr lang="es-CR" sz="2400" b="1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es-CR" sz="2400" b="1" dirty="0" smtClean="0">
                <a:solidFill>
                  <a:schemeClr val="tx1"/>
                </a:solidFill>
                <a:latin typeface="Garamond" pitchFamily="18" charset="0"/>
              </a:rPr>
              <a:t>Banco Mundial</a:t>
            </a:r>
            <a:endParaRPr lang="es-CR" sz="24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953000"/>
            <a:ext cx="86868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1800" b="1" dirty="0"/>
          </a:p>
          <a:p>
            <a:pPr>
              <a:lnSpc>
                <a:spcPct val="80000"/>
              </a:lnSpc>
            </a:pPr>
            <a:r>
              <a:rPr lang="es-CR" sz="2200" b="1" dirty="0" smtClean="0">
                <a:latin typeface="Garamond" pitchFamily="18" charset="0"/>
              </a:rPr>
              <a:t>Encuentro sobre  </a:t>
            </a:r>
          </a:p>
          <a:p>
            <a:pPr>
              <a:lnSpc>
                <a:spcPct val="80000"/>
              </a:lnSpc>
            </a:pPr>
            <a:r>
              <a:rPr lang="es-CR" sz="2200" b="1" dirty="0" smtClean="0">
                <a:latin typeface="Garamond" pitchFamily="18" charset="0"/>
              </a:rPr>
              <a:t>La prevención social de la violencia: fortaleciendo la seguridad ciudadana en América Latina</a:t>
            </a:r>
          </a:p>
          <a:p>
            <a:pPr>
              <a:lnSpc>
                <a:spcPct val="80000"/>
              </a:lnSpc>
            </a:pPr>
            <a:r>
              <a:rPr lang="es-CR" sz="2200" b="1" dirty="0" smtClean="0">
                <a:latin typeface="Garamond" pitchFamily="18" charset="0"/>
              </a:rPr>
              <a:t>San Salvador, El Salvador, 17-19 de noviembre de 2011</a:t>
            </a:r>
            <a:endParaRPr lang="es-CR" sz="2200" b="1" dirty="0">
              <a:latin typeface="Garamond" pitchFamily="18" charset="0"/>
            </a:endParaRPr>
          </a:p>
        </p:txBody>
      </p:sp>
      <p:pic>
        <p:nvPicPr>
          <p:cNvPr id="2058" name="Picture 10" descr="Presentation H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90575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304800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37893" name="Picture 1029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37894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s-ES" sz="3600" b="1" dirty="0" smtClean="0">
                <a:latin typeface="Garamond" pitchFamily="18" charset="0"/>
              </a:rPr>
              <a:t>Asociaciones Estratégicas:</a:t>
            </a:r>
          </a:p>
          <a:p>
            <a:pPr marL="0" indent="0">
              <a:buNone/>
            </a:pPr>
            <a:endParaRPr lang="es-ES" sz="3600" dirty="0" smtClean="0">
              <a:latin typeface="Garamond" pitchFamily="18" charset="0"/>
            </a:endParaRPr>
          </a:p>
          <a:p>
            <a:r>
              <a:rPr lang="es-ES" sz="3600" dirty="0" smtClean="0">
                <a:latin typeface="Garamond" pitchFamily="18" charset="0"/>
              </a:rPr>
              <a:t>Coalición Interamericana para la Prevención de la Violencia</a:t>
            </a:r>
          </a:p>
          <a:p>
            <a:pPr>
              <a:buNone/>
            </a:pPr>
            <a:endParaRPr lang="es-ES" sz="3600" dirty="0" smtClean="0">
              <a:latin typeface="Garamond" pitchFamily="18" charset="0"/>
            </a:endParaRPr>
          </a:p>
          <a:p>
            <a:r>
              <a:rPr lang="es-ES" sz="3600" dirty="0" smtClean="0">
                <a:latin typeface="Garamond" pitchFamily="18" charset="0"/>
              </a:rPr>
              <a:t>Amigos de Centroamérica</a:t>
            </a:r>
          </a:p>
          <a:p>
            <a:pPr>
              <a:buNone/>
            </a:pPr>
            <a:endParaRPr lang="es-ES" sz="3600" dirty="0" smtClean="0">
              <a:latin typeface="Garamond" pitchFamily="18" charset="0"/>
            </a:endParaRPr>
          </a:p>
          <a:p>
            <a:r>
              <a:rPr lang="es-ES" sz="3600" dirty="0" smtClean="0">
                <a:latin typeface="Garamond" pitchFamily="18" charset="0"/>
              </a:rPr>
              <a:t>SICA – Unidad de Seguridad Democrática</a:t>
            </a:r>
          </a:p>
          <a:p>
            <a:endParaRPr lang="es-ES" dirty="0" smtClean="0">
              <a:latin typeface="Garamond" pitchFamily="18" charset="0"/>
            </a:endParaRPr>
          </a:p>
          <a:p>
            <a:pPr>
              <a:buNone/>
            </a:pPr>
            <a:r>
              <a:rPr lang="es-ES" dirty="0" smtClean="0">
                <a:latin typeface="Garamond" pitchFamily="18" charset="0"/>
              </a:rPr>
              <a:t> </a:t>
            </a:r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29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37893" name="Picture 1029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37894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b="1" dirty="0" err="1" smtClean="0">
                <a:latin typeface="Garamond" pitchFamily="18" charset="0"/>
              </a:rPr>
              <a:t>Curso</a:t>
            </a:r>
            <a:r>
              <a:rPr lang="en-US" b="1" dirty="0" smtClean="0">
                <a:latin typeface="Garamond" pitchFamily="18" charset="0"/>
              </a:rPr>
              <a:t> de </a:t>
            </a:r>
            <a:r>
              <a:rPr lang="es-CR" b="1" dirty="0" smtClean="0">
                <a:latin typeface="Garamond" pitchFamily="18" charset="0"/>
              </a:rPr>
              <a:t>capacitación</a:t>
            </a:r>
            <a:r>
              <a:rPr lang="en-US" b="1" dirty="0" smtClean="0">
                <a:latin typeface="Garamond" pitchFamily="18" charset="0"/>
              </a:rPr>
              <a:t> municipal </a:t>
            </a:r>
            <a:r>
              <a:rPr lang="en-US" b="1" dirty="0" err="1" smtClean="0">
                <a:latin typeface="Garamond" pitchFamily="18" charset="0"/>
              </a:rPr>
              <a:t>para</a:t>
            </a:r>
            <a:r>
              <a:rPr lang="en-US" b="1" dirty="0" smtClean="0">
                <a:latin typeface="Garamond" pitchFamily="18" charset="0"/>
              </a:rPr>
              <a:t> </a:t>
            </a:r>
            <a:r>
              <a:rPr lang="en-US" b="1" dirty="0" err="1" smtClean="0">
                <a:latin typeface="Garamond" pitchFamily="18" charset="0"/>
              </a:rPr>
              <a:t>prevenir</a:t>
            </a:r>
            <a:r>
              <a:rPr lang="en-US" b="1" dirty="0" smtClean="0">
                <a:latin typeface="Garamond" pitchFamily="18" charset="0"/>
              </a:rPr>
              <a:t> la </a:t>
            </a:r>
            <a:r>
              <a:rPr lang="en-US" b="1" dirty="0" err="1" smtClean="0">
                <a:latin typeface="Garamond" pitchFamily="18" charset="0"/>
              </a:rPr>
              <a:t>violencia</a:t>
            </a:r>
            <a:endParaRPr lang="en-US" b="1" dirty="0" smtClean="0">
              <a:latin typeface="Garamond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latin typeface="Garamond" pitchFamily="18" charset="0"/>
              </a:rPr>
              <a:t>8 </a:t>
            </a:r>
            <a:r>
              <a:rPr lang="en-US" sz="2800" dirty="0" err="1" smtClean="0">
                <a:latin typeface="Garamond" pitchFamily="18" charset="0"/>
              </a:rPr>
              <a:t>módulos</a:t>
            </a:r>
            <a:r>
              <a:rPr lang="en-US" sz="2800" dirty="0" smtClean="0">
                <a:latin typeface="Garamond" pitchFamily="18" charset="0"/>
              </a:rPr>
              <a:t> m</a:t>
            </a:r>
            <a:r>
              <a:rPr lang="es-CR" sz="2800" dirty="0" smtClean="0">
                <a:latin typeface="Garamond" pitchFamily="18" charset="0"/>
              </a:rPr>
              <a:t>á</a:t>
            </a:r>
            <a:r>
              <a:rPr lang="en-US" sz="2800" dirty="0" smtClean="0">
                <a:latin typeface="Garamond" pitchFamily="18" charset="0"/>
              </a:rPr>
              <a:t>s </a:t>
            </a:r>
            <a:r>
              <a:rPr lang="en-US" sz="2800" dirty="0" err="1" smtClean="0">
                <a:latin typeface="Garamond" pitchFamily="18" charset="0"/>
              </a:rPr>
              <a:t>proyecto</a:t>
            </a:r>
            <a:r>
              <a:rPr lang="en-US" sz="2800" dirty="0" smtClean="0">
                <a:latin typeface="Garamond" pitchFamily="18" charset="0"/>
              </a:rPr>
              <a:t> final, </a:t>
            </a:r>
            <a:r>
              <a:rPr lang="en-US" sz="2800" dirty="0" err="1" smtClean="0">
                <a:latin typeface="Garamond" pitchFamily="18" charset="0"/>
              </a:rPr>
              <a:t>vivencial</a:t>
            </a:r>
            <a:r>
              <a:rPr lang="en-US" sz="2800" dirty="0" smtClean="0">
                <a:latin typeface="Garamond" pitchFamily="18" charset="0"/>
              </a:rPr>
              <a:t> o en </a:t>
            </a:r>
            <a:r>
              <a:rPr lang="es-CR" sz="2800" dirty="0" smtClean="0">
                <a:latin typeface="Garamond" pitchFamily="18" charset="0"/>
              </a:rPr>
              <a:t>línea</a:t>
            </a:r>
            <a:r>
              <a:rPr lang="en-US" sz="2800" dirty="0" smtClean="0">
                <a:latin typeface="Garamond" pitchFamily="18" charset="0"/>
              </a:rPr>
              <a:t>: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s-CR" dirty="0" smtClean="0">
                <a:solidFill>
                  <a:schemeClr val="tx1"/>
                </a:solidFill>
                <a:latin typeface="Garamond" pitchFamily="18" charset="0"/>
                <a:ea typeface="+mn-ea"/>
              </a:rPr>
              <a:t>Introducción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  <a:ea typeface="+mn-ea"/>
              </a:rPr>
              <a:t> y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  <a:ea typeface="+mn-ea"/>
              </a:rPr>
              <a:t>Estudios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  <a:ea typeface="+mn-ea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  <a:ea typeface="+mn-ea"/>
              </a:rPr>
              <a:t>caso</a:t>
            </a:r>
            <a:endParaRPr lang="en-US" dirty="0" smtClean="0">
              <a:solidFill>
                <a:schemeClr val="tx1"/>
              </a:solidFill>
              <a:latin typeface="Garamond" pitchFamily="18" charset="0"/>
              <a:ea typeface="+mn-ea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  <a:ea typeface="+mn-ea"/>
              </a:rPr>
              <a:t>Preven</a:t>
            </a:r>
            <a:r>
              <a:rPr lang="en-US" dirty="0" err="1" smtClean="0">
                <a:latin typeface="Garamond" pitchFamily="18" charset="0"/>
                <a:ea typeface="+mn-ea"/>
              </a:rPr>
              <a:t>ción</a:t>
            </a:r>
            <a:r>
              <a:rPr lang="en-US" dirty="0" smtClean="0">
                <a:latin typeface="Garamond" pitchFamily="18" charset="0"/>
                <a:ea typeface="+mn-ea"/>
              </a:rPr>
              <a:t> de </a:t>
            </a:r>
            <a:r>
              <a:rPr lang="en-US" dirty="0" err="1" smtClean="0">
                <a:latin typeface="Garamond" pitchFamily="18" charset="0"/>
                <a:ea typeface="+mn-ea"/>
              </a:rPr>
              <a:t>violencia</a:t>
            </a:r>
            <a:r>
              <a:rPr lang="en-US" dirty="0" smtClean="0">
                <a:latin typeface="Garamond" pitchFamily="18" charset="0"/>
                <a:ea typeface="+mn-ea"/>
              </a:rPr>
              <a:t> </a:t>
            </a:r>
            <a:r>
              <a:rPr lang="en-US" dirty="0" err="1" smtClean="0">
                <a:latin typeface="Garamond" pitchFamily="18" charset="0"/>
                <a:ea typeface="+mn-ea"/>
              </a:rPr>
              <a:t>juvenil</a:t>
            </a:r>
            <a:r>
              <a:rPr lang="en-US" dirty="0" smtClean="0">
                <a:latin typeface="Garamond" pitchFamily="18" charset="0"/>
                <a:ea typeface="+mn-ea"/>
              </a:rPr>
              <a:t> y escolar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  <a:ea typeface="+mn-ea"/>
              </a:rPr>
              <a:t>Prevención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  <a:ea typeface="+mn-ea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  <a:ea typeface="+mn-ea"/>
              </a:rPr>
              <a:t>violencia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  <a:ea typeface="+mn-ea"/>
              </a:rPr>
              <a:t> intra-familiar</a:t>
            </a: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Garamond" pitchFamily="18" charset="0"/>
                <a:ea typeface="+mn-ea"/>
              </a:rPr>
              <a:t>Polic</a:t>
            </a:r>
            <a:r>
              <a:rPr lang="es-CR" dirty="0">
                <a:latin typeface="Garamond" pitchFamily="18" charset="0"/>
              </a:rPr>
              <a:t>í</a:t>
            </a:r>
            <a:r>
              <a:rPr lang="en-US" dirty="0" smtClean="0">
                <a:latin typeface="Garamond" pitchFamily="18" charset="0"/>
                <a:ea typeface="+mn-ea"/>
              </a:rPr>
              <a:t>a </a:t>
            </a:r>
            <a:r>
              <a:rPr lang="en-US" dirty="0" err="1" smtClean="0">
                <a:latin typeface="Garamond" pitchFamily="18" charset="0"/>
                <a:ea typeface="+mn-ea"/>
              </a:rPr>
              <a:t>comunitaria</a:t>
            </a:r>
            <a:endParaRPr lang="en-US" dirty="0" smtClean="0">
              <a:latin typeface="Garamond" pitchFamily="18" charset="0"/>
              <a:ea typeface="+mn-ea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>
                <a:latin typeface="Garamond" pitchFamily="18" charset="0"/>
              </a:rPr>
              <a:t>Prevención</a:t>
            </a:r>
            <a:r>
              <a:rPr lang="en-US" dirty="0">
                <a:latin typeface="Garamond" pitchFamily="18" charset="0"/>
              </a:rPr>
              <a:t> del </a:t>
            </a:r>
            <a:r>
              <a:rPr lang="en-US" dirty="0" err="1">
                <a:latin typeface="Garamond" pitchFamily="18" charset="0"/>
              </a:rPr>
              <a:t>crimen</a:t>
            </a:r>
            <a:r>
              <a:rPr lang="en-US" dirty="0">
                <a:latin typeface="Garamond" pitchFamily="18" charset="0"/>
              </a:rPr>
              <a:t> a </a:t>
            </a:r>
            <a:r>
              <a:rPr lang="en-US" dirty="0" err="1">
                <a:latin typeface="Garamond" pitchFamily="18" charset="0"/>
              </a:rPr>
              <a:t>través</a:t>
            </a:r>
            <a:r>
              <a:rPr lang="en-US" dirty="0">
                <a:latin typeface="Garamond" pitchFamily="18" charset="0"/>
              </a:rPr>
              <a:t> del </a:t>
            </a:r>
            <a:r>
              <a:rPr lang="en-US" dirty="0" err="1">
                <a:latin typeface="Garamond" pitchFamily="18" charset="0"/>
              </a:rPr>
              <a:t>diseño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>
                <a:latin typeface="Garamond" pitchFamily="18" charset="0"/>
              </a:rPr>
              <a:t>ambiental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smtClean="0">
                <a:latin typeface="Garamond" pitchFamily="18" charset="0"/>
              </a:rPr>
              <a:t>(red. </a:t>
            </a:r>
            <a:r>
              <a:rPr lang="en-US" dirty="0" err="1" smtClean="0">
                <a:latin typeface="Garamond" pitchFamily="18" charset="0"/>
              </a:rPr>
              <a:t>oportunidad</a:t>
            </a:r>
            <a:r>
              <a:rPr lang="en-US" dirty="0" smtClean="0">
                <a:latin typeface="Garamond" pitchFamily="18" charset="0"/>
              </a:rPr>
              <a:t> de </a:t>
            </a:r>
            <a:r>
              <a:rPr lang="en-US" dirty="0" err="1" smtClean="0">
                <a:latin typeface="Garamond" pitchFamily="18" charset="0"/>
              </a:rPr>
              <a:t>cometer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delitos</a:t>
            </a:r>
            <a:r>
              <a:rPr lang="en-US" dirty="0" smtClean="0">
                <a:latin typeface="Garamond" pitchFamily="18" charset="0"/>
              </a:rPr>
              <a:t>, </a:t>
            </a:r>
            <a:r>
              <a:rPr lang="en-US" dirty="0" err="1" smtClean="0">
                <a:latin typeface="Garamond" pitchFamily="18" charset="0"/>
              </a:rPr>
              <a:t>reducir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temor</a:t>
            </a:r>
            <a:r>
              <a:rPr lang="en-US" dirty="0" smtClean="0">
                <a:latin typeface="Garamond" pitchFamily="18" charset="0"/>
              </a:rPr>
              <a:t> de la </a:t>
            </a:r>
            <a:r>
              <a:rPr lang="en-US" dirty="0" err="1" smtClean="0">
                <a:latin typeface="Garamond" pitchFamily="18" charset="0"/>
              </a:rPr>
              <a:t>comunidad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mediante</a:t>
            </a:r>
            <a:r>
              <a:rPr lang="en-US" dirty="0" smtClean="0">
                <a:latin typeface="Garamond" pitchFamily="18" charset="0"/>
              </a:rPr>
              <a:t> la </a:t>
            </a:r>
            <a:r>
              <a:rPr lang="en-US" dirty="0" err="1">
                <a:latin typeface="Garamond" pitchFamily="18" charset="0"/>
              </a:rPr>
              <a:t>cohesión</a:t>
            </a:r>
            <a:r>
              <a:rPr lang="en-US" dirty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comunitaria</a:t>
            </a:r>
            <a:r>
              <a:rPr lang="en-US" dirty="0" smtClean="0">
                <a:latin typeface="Garamond" pitchFamily="18" charset="0"/>
              </a:rPr>
              <a:t>)</a:t>
            </a:r>
            <a:endParaRPr lang="en-US" dirty="0">
              <a:latin typeface="Garamond" pitchFamily="18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Garamond" pitchFamily="18" charset="0"/>
              </a:rPr>
              <a:t>Alianzas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y </a:t>
            </a:r>
            <a:r>
              <a:rPr lang="en-US" dirty="0" err="1">
                <a:latin typeface="Garamond" pitchFamily="18" charset="0"/>
              </a:rPr>
              <a:t>elaboración</a:t>
            </a:r>
            <a:r>
              <a:rPr lang="en-US" dirty="0">
                <a:latin typeface="Garamond" pitchFamily="18" charset="0"/>
              </a:rPr>
              <a:t> de </a:t>
            </a:r>
            <a:r>
              <a:rPr lang="en-US" dirty="0" err="1">
                <a:latin typeface="Garamond" pitchFamily="18" charset="0"/>
              </a:rPr>
              <a:t>estrategias</a:t>
            </a:r>
            <a:endParaRPr lang="en-US" dirty="0">
              <a:latin typeface="Garamond" pitchFamily="18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Garamond" pitchFamily="18" charset="0"/>
              </a:rPr>
              <a:t>Diagnósticos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>
                <a:latin typeface="Garamond" pitchFamily="18" charset="0"/>
              </a:rPr>
              <a:t>de </a:t>
            </a:r>
            <a:r>
              <a:rPr lang="en-US" dirty="0" err="1">
                <a:latin typeface="Garamond" pitchFamily="18" charset="0"/>
              </a:rPr>
              <a:t>seguridad</a:t>
            </a:r>
            <a:endParaRPr lang="en-US" dirty="0">
              <a:latin typeface="Garamond" pitchFamily="18" charset="0"/>
            </a:endParaRPr>
          </a:p>
          <a:p>
            <a:pPr lvl="1">
              <a:lnSpc>
                <a:spcPct val="8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  <a:ea typeface="+mn-ea"/>
              </a:rPr>
              <a:t>Monitoreo</a:t>
            </a:r>
            <a:r>
              <a:rPr lang="en-US" dirty="0" smtClean="0">
                <a:solidFill>
                  <a:schemeClr val="tx1"/>
                </a:solidFill>
                <a:latin typeface="Garamond" pitchFamily="18" charset="0"/>
                <a:ea typeface="+mn-ea"/>
              </a:rPr>
              <a:t> y </a:t>
            </a:r>
            <a:r>
              <a:rPr lang="en-US" dirty="0" err="1" smtClean="0">
                <a:solidFill>
                  <a:schemeClr val="tx1"/>
                </a:solidFill>
                <a:latin typeface="Garamond" pitchFamily="18" charset="0"/>
                <a:ea typeface="+mn-ea"/>
              </a:rPr>
              <a:t>Evaluación</a:t>
            </a:r>
            <a:endParaRPr lang="en-US" dirty="0">
              <a:latin typeface="Garamond" pitchFamily="18" charset="0"/>
              <a:ea typeface="+mn-ea"/>
            </a:endParaRPr>
          </a:p>
          <a:p>
            <a:pPr lvl="1">
              <a:lnSpc>
                <a:spcPct val="80000"/>
              </a:lnSpc>
              <a:buNone/>
            </a:pPr>
            <a:endParaRPr lang="en-US" sz="32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en-US" dirty="0">
              <a:latin typeface="Garamond" pitchFamily="18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148"/>
            <a:ext cx="5562600" cy="64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192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6247"/>
            <a:ext cx="5715000" cy="623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957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9" name="Group 9"/>
          <p:cNvGrpSpPr>
            <a:grpSpLocks/>
          </p:cNvGrpSpPr>
          <p:nvPr/>
        </p:nvGrpSpPr>
        <p:grpSpPr bwMode="auto">
          <a:xfrm>
            <a:off x="0" y="0"/>
            <a:ext cx="5410200" cy="3657600"/>
            <a:chOff x="0" y="0"/>
            <a:chExt cx="3408" cy="2304"/>
          </a:xfrm>
        </p:grpSpPr>
        <p:pic>
          <p:nvPicPr>
            <p:cNvPr id="13824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08" cy="2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8244" name="Text Box 4"/>
            <p:cNvSpPr txBox="1">
              <a:spLocks noChangeArrowheads="1"/>
            </p:cNvSpPr>
            <p:nvPr/>
          </p:nvSpPr>
          <p:spPr bwMode="auto">
            <a:xfrm>
              <a:off x="48" y="1977"/>
              <a:ext cx="124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2800" b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calaSans" pitchFamily="2" charset="0"/>
                  <a:cs typeface="+mn-cs"/>
                </a:rPr>
                <a:t>Antes</a:t>
              </a:r>
            </a:p>
          </p:txBody>
        </p:sp>
      </p:grp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28600" y="5029200"/>
            <a:ext cx="3581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b="1" dirty="0" smtClean="0">
                <a:solidFill>
                  <a:srgbClr val="FFFFFF"/>
                </a:solidFill>
                <a:latin typeface="Garamond" pitchFamily="18" charset="0"/>
                <a:cs typeface="+mn-cs"/>
              </a:rPr>
              <a:t>Luz y juegos...</a:t>
            </a:r>
          </a:p>
          <a:p>
            <a:pPr algn="just" eaLnBrk="0" hangingPunct="0"/>
            <a:r>
              <a:rPr lang="es-ES_tradnl" dirty="0" smtClean="0">
                <a:solidFill>
                  <a:srgbClr val="FFFFFF"/>
                </a:solidFill>
                <a:latin typeface="Garamond" pitchFamily="18" charset="0"/>
                <a:cs typeface="+mn-cs"/>
              </a:rPr>
              <a:t>La gente recoloniza su espacio público y aleja a los delincuentes.</a:t>
            </a:r>
          </a:p>
        </p:txBody>
      </p:sp>
      <p:grpSp>
        <p:nvGrpSpPr>
          <p:cNvPr id="138250" name="Group 10"/>
          <p:cNvGrpSpPr>
            <a:grpSpLocks/>
          </p:cNvGrpSpPr>
          <p:nvPr/>
        </p:nvGrpSpPr>
        <p:grpSpPr bwMode="auto">
          <a:xfrm>
            <a:off x="4191000" y="3429000"/>
            <a:ext cx="5257800" cy="3429000"/>
            <a:chOff x="2640" y="2160"/>
            <a:chExt cx="3312" cy="2160"/>
          </a:xfrm>
        </p:grpSpPr>
        <p:pic>
          <p:nvPicPr>
            <p:cNvPr id="138245" name="Picture 5" descr="DSC0006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160"/>
              <a:ext cx="3120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47" name="Text Box 7"/>
            <p:cNvSpPr txBox="1">
              <a:spLocks noChangeArrowheads="1"/>
            </p:cNvSpPr>
            <p:nvPr/>
          </p:nvSpPr>
          <p:spPr bwMode="auto">
            <a:xfrm>
              <a:off x="4800" y="3993"/>
              <a:ext cx="11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s-ES_tradnl" sz="2800" b="1" smtClean="0">
                  <a:solidFill>
                    <a:srgbClr val="FFFFFF"/>
                  </a:solidFill>
                  <a:latin typeface="ScalaSans" pitchFamily="2" charset="0"/>
                  <a:cs typeface="+mn-cs"/>
                </a:rPr>
                <a:t>Después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91200" y="6096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400" dirty="0" smtClean="0">
                <a:solidFill>
                  <a:schemeClr val="bg1"/>
                </a:solidFill>
                <a:latin typeface="Garamond" pitchFamily="18" charset="0"/>
              </a:rPr>
              <a:t>CPTED</a:t>
            </a:r>
            <a:endParaRPr lang="es-CR" sz="24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2000" b="1" dirty="0" err="1" smtClean="0">
                <a:latin typeface="Garamond" pitchFamily="18" charset="0"/>
              </a:rPr>
              <a:t>Proceso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 err="1" smtClean="0">
                <a:latin typeface="Garamond" pitchFamily="18" charset="0"/>
              </a:rPr>
              <a:t>participativo</a:t>
            </a:r>
            <a:r>
              <a:rPr lang="en-US" sz="2000" b="1" dirty="0" smtClean="0">
                <a:latin typeface="Garamond" pitchFamily="18" charset="0"/>
              </a:rPr>
              <a:t> de </a:t>
            </a:r>
            <a:r>
              <a:rPr lang="en-US" sz="2000" b="1" dirty="0" err="1" smtClean="0">
                <a:latin typeface="Garamond" pitchFamily="18" charset="0"/>
              </a:rPr>
              <a:t>creación</a:t>
            </a:r>
            <a:r>
              <a:rPr lang="en-US" sz="2000" b="1" dirty="0" smtClean="0">
                <a:latin typeface="Garamond" pitchFamily="18" charset="0"/>
              </a:rPr>
              <a:t> de ‘</a:t>
            </a:r>
            <a:r>
              <a:rPr lang="en-US" sz="2000" b="1" dirty="0" err="1" smtClean="0">
                <a:latin typeface="Garamond" pitchFamily="18" charset="0"/>
              </a:rPr>
              <a:t>mapas</a:t>
            </a:r>
            <a:r>
              <a:rPr lang="en-US" sz="2000" b="1" dirty="0" smtClean="0">
                <a:latin typeface="Garamond" pitchFamily="18" charset="0"/>
              </a:rPr>
              <a:t> de </a:t>
            </a:r>
            <a:r>
              <a:rPr lang="en-US" sz="2000" b="1" dirty="0" err="1" smtClean="0">
                <a:latin typeface="Garamond" pitchFamily="18" charset="0"/>
              </a:rPr>
              <a:t>inseguridad</a:t>
            </a:r>
            <a:r>
              <a:rPr lang="en-US" sz="2000" b="1" dirty="0" smtClean="0">
                <a:latin typeface="Garamond" pitchFamily="18" charset="0"/>
              </a:rPr>
              <a:t>’ </a:t>
            </a:r>
            <a:r>
              <a:rPr lang="en-US" sz="2000" b="1" dirty="0" err="1" smtClean="0">
                <a:latin typeface="Garamond" pitchFamily="18" charset="0"/>
              </a:rPr>
              <a:t>para</a:t>
            </a:r>
            <a:r>
              <a:rPr lang="en-US" sz="2000" b="1" dirty="0" smtClean="0">
                <a:latin typeface="Garamond" pitchFamily="18" charset="0"/>
              </a:rPr>
              <a:t> </a:t>
            </a:r>
            <a:br>
              <a:rPr lang="en-US" sz="2000" b="1" dirty="0" smtClean="0">
                <a:latin typeface="Garamond" pitchFamily="18" charset="0"/>
              </a:rPr>
            </a:br>
            <a:r>
              <a:rPr lang="en-US" sz="2000" b="1" dirty="0" err="1" smtClean="0">
                <a:latin typeface="Garamond" pitchFamily="18" charset="0"/>
              </a:rPr>
              <a:t>informar</a:t>
            </a:r>
            <a:r>
              <a:rPr lang="en-US" sz="2000" b="1" dirty="0" smtClean="0">
                <a:latin typeface="Garamond" pitchFamily="18" charset="0"/>
              </a:rPr>
              <a:t> el </a:t>
            </a:r>
            <a:r>
              <a:rPr lang="en-US" sz="2000" b="1" dirty="0" err="1" smtClean="0">
                <a:latin typeface="Garamond" pitchFamily="18" charset="0"/>
              </a:rPr>
              <a:t>diseño</a:t>
            </a:r>
            <a:r>
              <a:rPr lang="en-US" sz="2000" b="1" dirty="0" smtClean="0">
                <a:latin typeface="Garamond" pitchFamily="18" charset="0"/>
              </a:rPr>
              <a:t> de </a:t>
            </a:r>
            <a:r>
              <a:rPr lang="en-US" sz="2000" b="1" dirty="0" err="1" smtClean="0">
                <a:latin typeface="Garamond" pitchFamily="18" charset="0"/>
              </a:rPr>
              <a:t>proyectos</a:t>
            </a:r>
            <a:r>
              <a:rPr lang="en-US" sz="2000" b="1" dirty="0" smtClean="0">
                <a:latin typeface="Garamond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 descr="DSC02703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96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107526" name="Picture 6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107527" name="Rectangle 7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990600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Garamond" pitchFamily="18" charset="0"/>
              </a:rPr>
              <a:t>Mapeo</a:t>
            </a:r>
            <a:r>
              <a:rPr lang="en-US" sz="3200" b="1" dirty="0" smtClean="0">
                <a:solidFill>
                  <a:schemeClr val="tx1"/>
                </a:solidFill>
                <a:latin typeface="Garamond" pitchFamily="18" charset="0"/>
              </a:rPr>
              <a:t> de ‘hot spots’</a:t>
            </a:r>
            <a:endParaRPr lang="en-US" sz="32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07523" name="Picture 3" descr="Kernel homicidios 849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 l="7294" t="7819" r="5058" b="4454"/>
          <a:stretch>
            <a:fillRect/>
          </a:stretch>
        </p:blipFill>
        <p:spPr>
          <a:xfrm>
            <a:off x="838200" y="1524000"/>
            <a:ext cx="3497263" cy="4495800"/>
          </a:xfrm>
          <a:noFill/>
          <a:ln/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876800" y="1789113"/>
            <a:ext cx="381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latin typeface="Garamond" pitchFamily="18" charset="0"/>
              </a:rPr>
              <a:t>La </a:t>
            </a:r>
            <a:r>
              <a:rPr lang="en-US" dirty="0" err="1" smtClean="0">
                <a:latin typeface="Garamond" pitchFamily="18" charset="0"/>
              </a:rPr>
              <a:t>focalización</a:t>
            </a:r>
            <a:r>
              <a:rPr lang="en-US" dirty="0" smtClean="0">
                <a:latin typeface="Garamond" pitchFamily="18" charset="0"/>
              </a:rPr>
              <a:t> de </a:t>
            </a:r>
            <a:r>
              <a:rPr lang="en-US" dirty="0" err="1" smtClean="0">
                <a:latin typeface="Garamond" pitchFamily="18" charset="0"/>
              </a:rPr>
              <a:t>las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intervenciones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es</a:t>
            </a:r>
            <a:r>
              <a:rPr lang="en-US" dirty="0" smtClean="0">
                <a:latin typeface="Garamond" pitchFamily="18" charset="0"/>
              </a:rPr>
              <a:t> clave </a:t>
            </a:r>
            <a:r>
              <a:rPr lang="en-US" dirty="0" err="1" smtClean="0">
                <a:latin typeface="Garamond" pitchFamily="18" charset="0"/>
              </a:rPr>
              <a:t>para</a:t>
            </a:r>
            <a:r>
              <a:rPr lang="en-US" dirty="0" smtClean="0">
                <a:latin typeface="Garamond" pitchFamily="18" charset="0"/>
              </a:rPr>
              <a:t> el </a:t>
            </a:r>
            <a:r>
              <a:rPr lang="en-US" dirty="0" err="1">
                <a:latin typeface="Garamond" pitchFamily="18" charset="0"/>
              </a:rPr>
              <a:t>é</a:t>
            </a:r>
            <a:r>
              <a:rPr lang="en-US" dirty="0" err="1" smtClean="0">
                <a:latin typeface="Garamond" pitchFamily="18" charset="0"/>
              </a:rPr>
              <a:t>xito</a:t>
            </a:r>
            <a:r>
              <a:rPr lang="en-US" dirty="0" smtClean="0">
                <a:latin typeface="Garamond" pitchFamily="18" charset="0"/>
              </a:rPr>
              <a:t>:  </a:t>
            </a:r>
            <a:r>
              <a:rPr lang="en-US" dirty="0" err="1" smtClean="0">
                <a:latin typeface="Garamond" pitchFamily="18" charset="0"/>
              </a:rPr>
              <a:t>geográfica</a:t>
            </a:r>
            <a:r>
              <a:rPr lang="en-US" dirty="0" smtClean="0">
                <a:latin typeface="Garamond" pitchFamily="18" charset="0"/>
              </a:rPr>
              <a:t>, </a:t>
            </a:r>
            <a:r>
              <a:rPr lang="en-US" dirty="0" err="1" smtClean="0">
                <a:latin typeface="Garamond" pitchFamily="18" charset="0"/>
              </a:rPr>
              <a:t>factores</a:t>
            </a:r>
            <a:r>
              <a:rPr lang="en-US" dirty="0" smtClean="0">
                <a:latin typeface="Garamond" pitchFamily="18" charset="0"/>
              </a:rPr>
              <a:t> de </a:t>
            </a:r>
            <a:r>
              <a:rPr lang="en-US" dirty="0" err="1" smtClean="0">
                <a:latin typeface="Garamond" pitchFamily="18" charset="0"/>
              </a:rPr>
              <a:t>riesgos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específicos</a:t>
            </a:r>
            <a:r>
              <a:rPr lang="en-US" dirty="0" smtClean="0">
                <a:latin typeface="Garamond" pitchFamily="18" charset="0"/>
              </a:rPr>
              <a:t>, y </a:t>
            </a:r>
            <a:r>
              <a:rPr lang="en-US" dirty="0" err="1" smtClean="0">
                <a:latin typeface="Garamond" pitchFamily="18" charset="0"/>
              </a:rPr>
              <a:t>grupos</a:t>
            </a:r>
            <a:r>
              <a:rPr lang="en-US" dirty="0" smtClean="0">
                <a:latin typeface="Garamond" pitchFamily="18" charset="0"/>
              </a:rPr>
              <a:t> de </a:t>
            </a:r>
            <a:r>
              <a:rPr lang="en-US" dirty="0" err="1" smtClean="0">
                <a:latin typeface="Garamond" pitchFamily="18" charset="0"/>
              </a:rPr>
              <a:t>riesgo</a:t>
            </a:r>
            <a:r>
              <a:rPr lang="en-US" dirty="0" smtClean="0">
                <a:latin typeface="Garamond" pitchFamily="18" charset="0"/>
              </a:rPr>
              <a:t>. </a:t>
            </a:r>
            <a:endParaRPr lang="en-US" i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37893" name="Picture 1029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37894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Garamond" pitchFamily="18" charset="0"/>
              </a:rPr>
              <a:t>Cajas</a:t>
            </a:r>
            <a:r>
              <a:rPr lang="en-US" sz="3600" b="1" dirty="0" smtClean="0">
                <a:solidFill>
                  <a:schemeClr val="tx1"/>
                </a:solidFill>
                <a:latin typeface="Garamond" pitchFamily="18" charset="0"/>
              </a:rPr>
              <a:t> de </a:t>
            </a:r>
            <a:r>
              <a:rPr lang="en-US" sz="3600" b="1" dirty="0" err="1" smtClean="0">
                <a:solidFill>
                  <a:schemeClr val="tx1"/>
                </a:solidFill>
                <a:latin typeface="Garamond" pitchFamily="18" charset="0"/>
              </a:rPr>
              <a:t>Herramientas</a:t>
            </a:r>
            <a:endParaRPr lang="en-US" sz="36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latin typeface="Garamond" pitchFamily="18" charset="0"/>
              </a:rPr>
              <a:t>Alianzas </a:t>
            </a:r>
            <a:r>
              <a:rPr lang="es-ES" dirty="0">
                <a:latin typeface="Garamond" pitchFamily="18" charset="0"/>
              </a:rPr>
              <a:t>público-privadas locales para la seguridad ciudadana:</a:t>
            </a:r>
          </a:p>
          <a:p>
            <a:pPr lvl="1">
              <a:buFont typeface="Arial" pitchFamily="34" charset="0"/>
              <a:buChar char="•"/>
            </a:pPr>
            <a:r>
              <a:rPr lang="es-ES" dirty="0">
                <a:latin typeface="Garamond" pitchFamily="18" charset="0"/>
              </a:rPr>
              <a:t>Tipos de asociaciones y papeles que puede jugar el sector privado</a:t>
            </a:r>
          </a:p>
          <a:p>
            <a:pPr lvl="1">
              <a:buFont typeface="Arial" pitchFamily="34" charset="0"/>
              <a:buChar char="•"/>
            </a:pPr>
            <a:r>
              <a:rPr lang="es-ES" dirty="0">
                <a:latin typeface="Garamond" pitchFamily="18" charset="0"/>
              </a:rPr>
              <a:t>Buenas prácticas e instrumentos que puede apoyar el sector </a:t>
            </a:r>
            <a:r>
              <a:rPr lang="es-ES" dirty="0" smtClean="0">
                <a:latin typeface="Garamond" pitchFamily="18" charset="0"/>
              </a:rPr>
              <a:t>privado</a:t>
            </a:r>
          </a:p>
          <a:p>
            <a:pPr marL="0" indent="0">
              <a:buNone/>
            </a:pPr>
            <a:r>
              <a:rPr lang="es-ES" dirty="0">
                <a:latin typeface="Garamond" pitchFamily="18" charset="0"/>
              </a:rPr>
              <a:t>Prevención de la violencia a través de las escuelas:</a:t>
            </a:r>
          </a:p>
          <a:p>
            <a:pPr lvl="1">
              <a:buFont typeface="Arial" pitchFamily="34" charset="0"/>
              <a:buChar char="•"/>
            </a:pPr>
            <a:r>
              <a:rPr lang="es-ES" dirty="0">
                <a:latin typeface="Garamond" pitchFamily="18" charset="0"/>
              </a:rPr>
              <a:t>Proveer a las escuelas instrumentos para planear, desarrollar, e implementar programas de prevención de violencia en sus comunidades</a:t>
            </a:r>
          </a:p>
          <a:p>
            <a:pPr lvl="1">
              <a:buFont typeface="Arial" pitchFamily="34" charset="0"/>
              <a:buChar char="•"/>
            </a:pPr>
            <a:r>
              <a:rPr lang="es-ES" dirty="0">
                <a:latin typeface="Garamond" pitchFamily="18" charset="0"/>
              </a:rPr>
              <a:t>Concepto integral de ‘escuelas seguras’</a:t>
            </a:r>
          </a:p>
          <a:p>
            <a:pPr marL="457200" lvl="1" indent="0">
              <a:buNone/>
            </a:pPr>
            <a:endParaRPr lang="es-ES" dirty="0">
              <a:latin typeface="Garamond" pitchFamily="18" charset="0"/>
            </a:endParaRPr>
          </a:p>
          <a:p>
            <a:pPr marL="457200" lvl="1" indent="0">
              <a:buNone/>
            </a:pPr>
            <a:endParaRPr lang="es-ES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399"/>
            <a:ext cx="8686800" cy="6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752600" y="4724400"/>
            <a:ext cx="5791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r>
              <a:rPr lang="es-CR" sz="2400" b="1" dirty="0" smtClean="0">
                <a:solidFill>
                  <a:schemeClr val="bg1"/>
                </a:solidFill>
              </a:rPr>
              <a:t>Prevención de la violencia a través de las escuelas en comunidades urbanas de América Latina y el Caribe </a:t>
            </a:r>
            <a:endParaRPr lang="es-C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s-ES" sz="2600" b="1" dirty="0" smtClean="0">
                <a:latin typeface="Garamond" pitchFamily="18" charset="0"/>
              </a:rPr>
              <a:t>Violencia escolar en ALC</a:t>
            </a:r>
          </a:p>
          <a:p>
            <a:r>
              <a:rPr lang="es-ES" sz="2200" dirty="0" smtClean="0">
                <a:latin typeface="Garamond" pitchFamily="18" charset="0"/>
              </a:rPr>
              <a:t>Gran </a:t>
            </a:r>
            <a:r>
              <a:rPr lang="es-ES" sz="2200" dirty="0">
                <a:latin typeface="Garamond" pitchFamily="18" charset="0"/>
              </a:rPr>
              <a:t>parte de la violencia que afecta a los jóvenes ocurre con mayor frecuencia en su hogar, el barrio donde viven o el vecindario en el que se encuentra situado su plantel escolar que en la escuela como tal. </a:t>
            </a:r>
          </a:p>
          <a:p>
            <a:r>
              <a:rPr lang="es-ES" sz="2200" dirty="0">
                <a:latin typeface="Garamond" pitchFamily="18" charset="0"/>
              </a:rPr>
              <a:t>Muchos de los delitos no fatales, tanto violentos como no violentos, se presentan en los predios de la escuela, de camino hacia ésta o a la salida de ella. </a:t>
            </a:r>
          </a:p>
          <a:p>
            <a:pPr lvl="0"/>
            <a:r>
              <a:rPr lang="es-CR" sz="2200" dirty="0">
                <a:latin typeface="Garamond" pitchFamily="18" charset="0"/>
              </a:rPr>
              <a:t>Violencia en aulas escolares: violaciones, robos, violencia sexual, asaltos graves, porte de armas, peleas, matoneo, sexo a cambio de notas o algo mas, etc. (p</a:t>
            </a:r>
            <a:r>
              <a:rPr lang="es-ES" sz="2200" dirty="0" err="1">
                <a:latin typeface="Garamond" pitchFamily="18" charset="0"/>
              </a:rPr>
              <a:t>rincipalmente</a:t>
            </a:r>
            <a:r>
              <a:rPr lang="es-ES" sz="2200" dirty="0">
                <a:latin typeface="Garamond" pitchFamily="18" charset="0"/>
              </a:rPr>
              <a:t> a estudiantes y docentes de escuelas urbanas caracterizadas por altos niveles de pobreza y bajos logros académicos).</a:t>
            </a:r>
          </a:p>
          <a:p>
            <a:pPr marL="0" indent="0">
              <a:buNone/>
            </a:pPr>
            <a:endParaRPr lang="es-CR" sz="2200" dirty="0">
              <a:latin typeface="Garamond" pitchFamily="18" charset="0"/>
            </a:endParaRPr>
          </a:p>
        </p:txBody>
      </p:sp>
      <p:grpSp>
        <p:nvGrpSpPr>
          <p:cNvPr id="4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5" name="Picture 1029" descr="Presentation Hea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40749" t="49861" r="35135" b="34626"/>
          <a:stretch>
            <a:fillRect/>
          </a:stretch>
        </p:blipFill>
        <p:spPr bwMode="auto">
          <a:xfrm>
            <a:off x="6400800" y="56388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55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LCRMap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057400"/>
            <a:ext cx="3190875" cy="352425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66950"/>
            <a:ext cx="8458200" cy="177165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Garamond" pitchFamily="18" charset="0"/>
              </a:rPr>
            </a:br>
            <a:endParaRPr lang="en-US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295400"/>
            <a:ext cx="8991600" cy="449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3600" dirty="0" smtClean="0">
                <a:latin typeface="Garamond" pitchFamily="18" charset="0"/>
              </a:rPr>
              <a:t>    </a:t>
            </a:r>
            <a:r>
              <a:rPr lang="es-CR" sz="3600" dirty="0" smtClean="0">
                <a:latin typeface="Garamond" pitchFamily="18" charset="0"/>
              </a:rPr>
              <a:t>Por qué trabaja el Banco Mundial el tema de   </a:t>
            </a:r>
          </a:p>
          <a:p>
            <a:pPr algn="l">
              <a:lnSpc>
                <a:spcPct val="80000"/>
              </a:lnSpc>
            </a:pPr>
            <a:r>
              <a:rPr lang="es-CR" sz="3600" dirty="0" smtClean="0">
                <a:latin typeface="Garamond" pitchFamily="18" charset="0"/>
              </a:rPr>
              <a:t>     seguridad ciudadana?</a:t>
            </a:r>
          </a:p>
          <a:p>
            <a:pPr algn="l">
              <a:lnSpc>
                <a:spcPct val="80000"/>
              </a:lnSpc>
            </a:pPr>
            <a:endParaRPr lang="es-CR" sz="3600" dirty="0" smtClean="0">
              <a:latin typeface="Garamond" pitchFamily="18" charset="0"/>
            </a:endParaRPr>
          </a:p>
          <a:p>
            <a:pPr marL="571500" indent="-571500" algn="l">
              <a:lnSpc>
                <a:spcPct val="80000"/>
              </a:lnSpc>
              <a:buFont typeface="Arial" pitchFamily="34" charset="0"/>
              <a:buChar char="•"/>
            </a:pPr>
            <a:r>
              <a:rPr lang="es-CR" sz="3000" dirty="0" smtClean="0">
                <a:latin typeface="Garamond" pitchFamily="18" charset="0"/>
              </a:rPr>
              <a:t>ALC es </a:t>
            </a:r>
            <a:r>
              <a:rPr lang="es-CR" sz="3000" dirty="0">
                <a:latin typeface="Garamond" pitchFamily="18" charset="0"/>
              </a:rPr>
              <a:t>la región más </a:t>
            </a:r>
            <a:r>
              <a:rPr lang="es-CR" sz="3000" dirty="0" smtClean="0">
                <a:latin typeface="Garamond" pitchFamily="18" charset="0"/>
              </a:rPr>
              <a:t>violenta del mundo</a:t>
            </a:r>
          </a:p>
          <a:p>
            <a:pPr marL="571500" indent="-571500" algn="l">
              <a:lnSpc>
                <a:spcPct val="80000"/>
              </a:lnSpc>
              <a:buFont typeface="Arial" pitchFamily="34" charset="0"/>
              <a:buChar char="•"/>
            </a:pPr>
            <a:endParaRPr lang="es-CR" sz="3000" dirty="0" smtClean="0">
              <a:latin typeface="Garamond" pitchFamily="18" charset="0"/>
            </a:endParaRPr>
          </a:p>
          <a:p>
            <a:pPr marL="571500" indent="-571500" algn="l">
              <a:lnSpc>
                <a:spcPct val="80000"/>
              </a:lnSpc>
              <a:buFont typeface="Arial" pitchFamily="34" charset="0"/>
              <a:buChar char="•"/>
            </a:pPr>
            <a:r>
              <a:rPr lang="es-CR" sz="3000" dirty="0" smtClean="0">
                <a:latin typeface="Garamond" pitchFamily="18" charset="0"/>
              </a:rPr>
              <a:t>Serio problema de desarrollo con costos altísimos para el sistema judicial, de salud, seguridad privada, educación, competitividad, entre otros  </a:t>
            </a:r>
          </a:p>
          <a:p>
            <a:pPr marL="571500" indent="-571500" algn="l">
              <a:lnSpc>
                <a:spcPct val="80000"/>
              </a:lnSpc>
              <a:buFont typeface="Arial" pitchFamily="34" charset="0"/>
              <a:buChar char="•"/>
            </a:pPr>
            <a:endParaRPr lang="es-CR" sz="3000" dirty="0" smtClean="0">
              <a:latin typeface="Garamond" pitchFamily="18" charset="0"/>
            </a:endParaRPr>
          </a:p>
          <a:p>
            <a:pPr marL="571500" indent="-571500" algn="l">
              <a:lnSpc>
                <a:spcPct val="80000"/>
              </a:lnSpc>
              <a:buFont typeface="Arial" pitchFamily="34" charset="0"/>
              <a:buChar char="•"/>
            </a:pPr>
            <a:r>
              <a:rPr lang="es-CR" sz="3000" dirty="0" smtClean="0">
                <a:latin typeface="Garamond" pitchFamily="18" charset="0"/>
              </a:rPr>
              <a:t>La juventud </a:t>
            </a:r>
            <a:r>
              <a:rPr lang="es-CR" sz="3000" dirty="0">
                <a:latin typeface="Garamond" pitchFamily="18" charset="0"/>
              </a:rPr>
              <a:t>está </a:t>
            </a:r>
            <a:r>
              <a:rPr lang="es-CR" sz="3000" dirty="0" smtClean="0">
                <a:latin typeface="Garamond" pitchFamily="18" charset="0"/>
              </a:rPr>
              <a:t>desproporcionalmente afectada</a:t>
            </a:r>
          </a:p>
          <a:p>
            <a:pPr algn="l">
              <a:lnSpc>
                <a:spcPct val="80000"/>
              </a:lnSpc>
            </a:pPr>
            <a:endParaRPr lang="en-US" sz="4400" dirty="0" smtClean="0">
              <a:latin typeface="Garamond" pitchFamily="18" charset="0"/>
            </a:endParaRPr>
          </a:p>
          <a:p>
            <a:pPr algn="l">
              <a:lnSpc>
                <a:spcPct val="80000"/>
              </a:lnSpc>
              <a:buFont typeface="Arial" charset="0"/>
              <a:buChar char="•"/>
            </a:pPr>
            <a:endParaRPr lang="en-US" sz="4400" b="1" dirty="0" smtClean="0">
              <a:latin typeface="Garamond" pitchFamily="18" charset="0"/>
            </a:endParaRPr>
          </a:p>
          <a:p>
            <a:pPr algn="l">
              <a:lnSpc>
                <a:spcPct val="80000"/>
              </a:lnSpc>
              <a:buFont typeface="Arial" charset="0"/>
              <a:buChar char="•"/>
            </a:pPr>
            <a:endParaRPr lang="en-US" sz="2400" b="1" dirty="0" smtClean="0">
              <a:latin typeface="Garamond" pitchFamily="18" charset="0"/>
            </a:endParaRPr>
          </a:p>
        </p:txBody>
      </p:sp>
      <p:pic>
        <p:nvPicPr>
          <p:cNvPr id="2058" name="Picture 10" descr="Presentation H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0"/>
            <a:ext cx="9144000" cy="790575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304800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s-ES" sz="2600" b="1" dirty="0">
                <a:latin typeface="Garamond" pitchFamily="18" charset="0"/>
              </a:rPr>
              <a:t>Violencia escolar en ALC</a:t>
            </a:r>
          </a:p>
          <a:p>
            <a:r>
              <a:rPr lang="es-CR" sz="2200" dirty="0" smtClean="0">
                <a:latin typeface="Garamond" pitchFamily="18" charset="0"/>
              </a:rPr>
              <a:t>En </a:t>
            </a:r>
            <a:r>
              <a:rPr lang="es-CR" sz="2200" dirty="0">
                <a:latin typeface="Garamond" pitchFamily="18" charset="0"/>
              </a:rPr>
              <a:t>Kingston, Jamaica, casi el 90 por ciento de los estudiantes encuestados en 11 escuelas están preocupados por la violencia escolar. 21 por ciento de los estudiantes han atacado a los profesores o al personal del colegio y 22 por ciento ha sufrido violencia de otros estudiantes (Gardner et al., 2003); </a:t>
            </a:r>
          </a:p>
          <a:p>
            <a:r>
              <a:rPr lang="es-CR" sz="2200" dirty="0">
                <a:latin typeface="Garamond" pitchFamily="18" charset="0"/>
              </a:rPr>
              <a:t>En Managua, Nicaragua, de los 6.000 estudiantes encuestados sobre riesgos de victimización y violencia en las escuelas, un 45 y un 37 por ciento de los estudiantes de primaria han sufrido de matoneo y </a:t>
            </a:r>
            <a:r>
              <a:rPr lang="es-CR" sz="2200" dirty="0" err="1">
                <a:latin typeface="Garamond" pitchFamily="18" charset="0"/>
              </a:rPr>
              <a:t>agre-sión</a:t>
            </a:r>
            <a:r>
              <a:rPr lang="es-CR" sz="2200" dirty="0">
                <a:latin typeface="Garamond" pitchFamily="18" charset="0"/>
              </a:rPr>
              <a:t> física dentro de sus escuelas respectivamente, comparados con un 50 por ciento y un 22 por ciento para estudiantes de secundaria (MECD, 2003). </a:t>
            </a:r>
          </a:p>
          <a:p>
            <a:r>
              <a:rPr lang="es-CR" sz="2200" dirty="0">
                <a:latin typeface="Garamond" pitchFamily="18" charset="0"/>
              </a:rPr>
              <a:t>En Brasil, casi el 70 por ciento de los estudiantes admitieron ser víctimas de violencia en la escuela (</a:t>
            </a:r>
            <a:r>
              <a:rPr lang="es-CR" sz="2200" dirty="0" err="1">
                <a:latin typeface="Garamond" pitchFamily="18" charset="0"/>
              </a:rPr>
              <a:t>Abramovay</a:t>
            </a:r>
            <a:r>
              <a:rPr lang="es-CR" sz="2200" dirty="0">
                <a:latin typeface="Garamond" pitchFamily="18" charset="0"/>
              </a:rPr>
              <a:t>, 2004);</a:t>
            </a:r>
          </a:p>
          <a:p>
            <a:pPr marL="0" indent="0">
              <a:buNone/>
            </a:pPr>
            <a:endParaRPr lang="es-CR" sz="2200" dirty="0">
              <a:latin typeface="Garamond" pitchFamily="18" charset="0"/>
            </a:endParaRPr>
          </a:p>
        </p:txBody>
      </p:sp>
      <p:grpSp>
        <p:nvGrpSpPr>
          <p:cNvPr id="4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5" name="Picture 1029" descr="Presentation Hea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57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s-ES" sz="2600" b="1" dirty="0" smtClean="0">
                <a:latin typeface="Garamond" pitchFamily="18" charset="0"/>
              </a:rPr>
              <a:t>Efectos de la violencia escolar </a:t>
            </a:r>
            <a:r>
              <a:rPr lang="es-ES" sz="2600" b="1" dirty="0">
                <a:latin typeface="Garamond" pitchFamily="18" charset="0"/>
              </a:rPr>
              <a:t>en ALC</a:t>
            </a:r>
          </a:p>
          <a:p>
            <a:r>
              <a:rPr lang="es-CR" sz="2600" dirty="0" smtClean="0">
                <a:latin typeface="Garamond" pitchFamily="18" charset="0"/>
              </a:rPr>
              <a:t>Enseñanza </a:t>
            </a:r>
            <a:r>
              <a:rPr lang="es-CR" sz="2600" dirty="0">
                <a:latin typeface="Garamond" pitchFamily="18" charset="0"/>
              </a:rPr>
              <a:t>de baja calidad: perturba la disciplina en el aula, limita la disponibilidad del docente para los estudiantes antes o después de la jornada escolar, y disminuye su motivación de asistir a la escuela o su disposición a participar en actividades extracurriculares; </a:t>
            </a:r>
          </a:p>
          <a:p>
            <a:r>
              <a:rPr lang="es-CR" sz="2600" dirty="0">
                <a:latin typeface="Garamond" pitchFamily="18" charset="0"/>
              </a:rPr>
              <a:t>Efectos negativos prolongados: problemas sicológicos y de comportamiento que pueden empeorar con el tiempo (angustia emocional generalizada, perturbaciones en las relaciones interpersonales, problemas de agresión, problemas de conducta y ausentismo escolar, y síntomas físicos como fatiga crónica, tendencias suicidas, baja autoestima).</a:t>
            </a:r>
          </a:p>
          <a:p>
            <a:pPr marL="0" indent="0">
              <a:buNone/>
            </a:pPr>
            <a:endParaRPr lang="es-CR" sz="2600" dirty="0">
              <a:latin typeface="Garamond" pitchFamily="18" charset="0"/>
            </a:endParaRPr>
          </a:p>
        </p:txBody>
      </p:sp>
      <p:grpSp>
        <p:nvGrpSpPr>
          <p:cNvPr id="4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5" name="Picture 1029" descr="Presentation Hea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54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s-CR" sz="3000" b="1" dirty="0" smtClean="0">
                <a:latin typeface="Garamond" pitchFamily="18" charset="0"/>
              </a:rPr>
              <a:t>Por qué es clave el papel preventivo de las escuelas?</a:t>
            </a:r>
          </a:p>
          <a:p>
            <a:r>
              <a:rPr lang="es-CR" sz="2600" dirty="0">
                <a:latin typeface="Garamond" pitchFamily="18" charset="0"/>
              </a:rPr>
              <a:t>Las actividades de prevención de la violencia en la escuela forman parte integral de una estrategia global de seguridad de la comunidad. </a:t>
            </a:r>
          </a:p>
          <a:p>
            <a:r>
              <a:rPr lang="es-CR" sz="2600" dirty="0">
                <a:latin typeface="Garamond" pitchFamily="18" charset="0"/>
              </a:rPr>
              <a:t>Es esencial tener escuelas seguras para que los jóvenes aprendan y entablen relaciones sanas. </a:t>
            </a:r>
          </a:p>
          <a:p>
            <a:r>
              <a:rPr lang="es-CR" sz="2600" dirty="0">
                <a:latin typeface="Garamond" pitchFamily="18" charset="0"/>
              </a:rPr>
              <a:t>La relación (conexión) con la escuela es una estrategia eficaz para prevenir la violencia. </a:t>
            </a:r>
          </a:p>
          <a:p>
            <a:r>
              <a:rPr lang="es-CR" sz="2600" dirty="0">
                <a:latin typeface="Garamond" pitchFamily="18" charset="0"/>
              </a:rPr>
              <a:t>Los planteles ofrecen una forma eficiente, práctica y oportuna de prevenir la violencia</a:t>
            </a:r>
          </a:p>
        </p:txBody>
      </p:sp>
      <p:grpSp>
        <p:nvGrpSpPr>
          <p:cNvPr id="4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5" name="Picture 1029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65697" t="44321" r="2703" b="34626"/>
          <a:stretch>
            <a:fillRect/>
          </a:stretch>
        </p:blipFill>
        <p:spPr bwMode="auto">
          <a:xfrm>
            <a:off x="6248400" y="53340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33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s-CR" sz="2600" b="1" dirty="0">
                <a:latin typeface="Garamond" pitchFamily="18" charset="0"/>
              </a:rPr>
              <a:t>Por qué es clave el papel preventivo de las escuelas?</a:t>
            </a:r>
          </a:p>
          <a:p>
            <a:r>
              <a:rPr lang="es-CR" sz="2400" dirty="0" smtClean="0">
                <a:latin typeface="Garamond" pitchFamily="18" charset="0"/>
              </a:rPr>
              <a:t>Las intervenciones realizadas en escuelas y colegios pueden llegar a los niños a edad temprana</a:t>
            </a:r>
          </a:p>
          <a:p>
            <a:r>
              <a:rPr lang="es-CR" sz="2400" dirty="0" smtClean="0">
                <a:latin typeface="Garamond" pitchFamily="18" charset="0"/>
              </a:rPr>
              <a:t>Hay</a:t>
            </a:r>
            <a:r>
              <a:rPr lang="es-ES" sz="2400" dirty="0" smtClean="0">
                <a:latin typeface="Garamond" pitchFamily="18" charset="0"/>
              </a:rPr>
              <a:t> información sólida que confirma que los cursos generales dictados en las escuelas disminuyen los índices de violencia en los niños y jóvenes en edad escolar. </a:t>
            </a:r>
            <a:r>
              <a:rPr lang="es-ES" sz="1400" dirty="0" smtClean="0">
                <a:latin typeface="Garamond" pitchFamily="18" charset="0"/>
              </a:rPr>
              <a:t>(Fuente: </a:t>
            </a:r>
            <a:r>
              <a:rPr lang="es-ES" sz="1400" dirty="0" err="1" smtClean="0">
                <a:latin typeface="Garamond" pitchFamily="18" charset="0"/>
              </a:rPr>
              <a:t>Effectiveness</a:t>
            </a:r>
            <a:r>
              <a:rPr lang="es-ES" sz="1400" dirty="0" smtClean="0">
                <a:latin typeface="Garamond" pitchFamily="18" charset="0"/>
              </a:rPr>
              <a:t> of Universal </a:t>
            </a:r>
            <a:r>
              <a:rPr lang="es-ES" sz="1400" dirty="0" err="1" smtClean="0">
                <a:latin typeface="Garamond" pitchFamily="18" charset="0"/>
              </a:rPr>
              <a:t>School-Based</a:t>
            </a:r>
            <a:r>
              <a:rPr lang="es-ES" sz="1400" dirty="0" smtClean="0">
                <a:latin typeface="Garamond" pitchFamily="18" charset="0"/>
              </a:rPr>
              <a:t> </a:t>
            </a:r>
            <a:r>
              <a:rPr lang="es-ES" sz="1400" dirty="0" err="1" smtClean="0">
                <a:latin typeface="Garamond" pitchFamily="18" charset="0"/>
              </a:rPr>
              <a:t>Programs</a:t>
            </a:r>
            <a:r>
              <a:rPr lang="es-ES" sz="1400" dirty="0" smtClean="0">
                <a:latin typeface="Garamond" pitchFamily="18" charset="0"/>
              </a:rPr>
              <a:t> </a:t>
            </a:r>
            <a:r>
              <a:rPr lang="es-ES" sz="1400" dirty="0" err="1" smtClean="0">
                <a:latin typeface="Garamond" pitchFamily="18" charset="0"/>
              </a:rPr>
              <a:t>to</a:t>
            </a:r>
            <a:r>
              <a:rPr lang="es-ES" sz="1400" dirty="0" smtClean="0">
                <a:latin typeface="Garamond" pitchFamily="18" charset="0"/>
              </a:rPr>
              <a:t> </a:t>
            </a:r>
            <a:r>
              <a:rPr lang="es-ES" sz="1400" dirty="0" err="1" smtClean="0">
                <a:latin typeface="Garamond" pitchFamily="18" charset="0"/>
              </a:rPr>
              <a:t>Prevent</a:t>
            </a:r>
            <a:r>
              <a:rPr lang="es-ES" sz="1400" dirty="0" smtClean="0">
                <a:latin typeface="Garamond" pitchFamily="18" charset="0"/>
              </a:rPr>
              <a:t> </a:t>
            </a:r>
            <a:r>
              <a:rPr lang="es-ES" sz="1400" dirty="0" err="1" smtClean="0">
                <a:latin typeface="Garamond" pitchFamily="18" charset="0"/>
              </a:rPr>
              <a:t>Violent</a:t>
            </a:r>
            <a:r>
              <a:rPr lang="es-ES" sz="1400" dirty="0" smtClean="0">
                <a:latin typeface="Garamond" pitchFamily="18" charset="0"/>
              </a:rPr>
              <a:t> and </a:t>
            </a:r>
            <a:r>
              <a:rPr lang="es-ES" sz="1400" dirty="0" err="1" smtClean="0">
                <a:latin typeface="Garamond" pitchFamily="18" charset="0"/>
              </a:rPr>
              <a:t>Aggressive</a:t>
            </a:r>
            <a:r>
              <a:rPr lang="es-ES" sz="1400" dirty="0" smtClean="0">
                <a:latin typeface="Garamond" pitchFamily="18" charset="0"/>
              </a:rPr>
              <a:t> </a:t>
            </a:r>
            <a:r>
              <a:rPr lang="es-ES" sz="1400" dirty="0" err="1" smtClean="0">
                <a:latin typeface="Garamond" pitchFamily="18" charset="0"/>
              </a:rPr>
              <a:t>Behavior</a:t>
            </a:r>
            <a:r>
              <a:rPr lang="es-ES" sz="1400" dirty="0" smtClean="0">
                <a:latin typeface="Garamond" pitchFamily="18" charset="0"/>
              </a:rPr>
              <a:t>: A </a:t>
            </a:r>
            <a:r>
              <a:rPr lang="es-ES" sz="1400" dirty="0" err="1" smtClean="0">
                <a:latin typeface="Garamond" pitchFamily="18" charset="0"/>
              </a:rPr>
              <a:t>Systematic</a:t>
            </a:r>
            <a:r>
              <a:rPr lang="es-ES" sz="1400" dirty="0" smtClean="0">
                <a:latin typeface="Garamond" pitchFamily="18" charset="0"/>
              </a:rPr>
              <a:t> </a:t>
            </a:r>
            <a:r>
              <a:rPr lang="es-ES" sz="1400" dirty="0" err="1" smtClean="0">
                <a:latin typeface="Garamond" pitchFamily="18" charset="0"/>
              </a:rPr>
              <a:t>Review</a:t>
            </a:r>
            <a:r>
              <a:rPr lang="es-ES" sz="1400" dirty="0" smtClean="0">
                <a:latin typeface="Garamond" pitchFamily="18" charset="0"/>
              </a:rPr>
              <a:t>, 2007 American </a:t>
            </a:r>
            <a:r>
              <a:rPr lang="es-ES" sz="1400" dirty="0" err="1" smtClean="0">
                <a:latin typeface="Garamond" pitchFamily="18" charset="0"/>
              </a:rPr>
              <a:t>Journal</a:t>
            </a:r>
            <a:r>
              <a:rPr lang="es-ES" sz="1400" dirty="0" smtClean="0">
                <a:latin typeface="Garamond" pitchFamily="18" charset="0"/>
              </a:rPr>
              <a:t> of </a:t>
            </a:r>
            <a:r>
              <a:rPr lang="es-ES" sz="1400" dirty="0" err="1" smtClean="0">
                <a:latin typeface="Garamond" pitchFamily="18" charset="0"/>
              </a:rPr>
              <a:t>Preventive</a:t>
            </a:r>
            <a:r>
              <a:rPr lang="es-ES" sz="1400" dirty="0" smtClean="0">
                <a:latin typeface="Garamond" pitchFamily="18" charset="0"/>
              </a:rPr>
              <a:t> Medicine)</a:t>
            </a:r>
            <a:endParaRPr lang="es-CR" sz="1400" dirty="0" smtClean="0">
              <a:latin typeface="Garamond" pitchFamily="18" charset="0"/>
            </a:endParaRPr>
          </a:p>
          <a:p>
            <a:r>
              <a:rPr lang="en-US" sz="2400" dirty="0" err="1" smtClean="0">
                <a:latin typeface="Garamond" pitchFamily="18" charset="0"/>
              </a:rPr>
              <a:t>Evaluaciones</a:t>
            </a:r>
            <a:r>
              <a:rPr lang="en-US" sz="2400" dirty="0" smtClean="0">
                <a:latin typeface="Garamond" pitchFamily="18" charset="0"/>
              </a:rPr>
              <a:t> de </a:t>
            </a:r>
            <a:r>
              <a:rPr lang="en-US" sz="2400" dirty="0" err="1" smtClean="0">
                <a:latin typeface="Garamond" pitchFamily="18" charset="0"/>
              </a:rPr>
              <a:t>programas</a:t>
            </a:r>
            <a:r>
              <a:rPr lang="en-US" sz="2400" dirty="0" smtClean="0">
                <a:latin typeface="Garamond" pitchFamily="18" charset="0"/>
              </a:rPr>
              <a:t> de </a:t>
            </a:r>
            <a:r>
              <a:rPr lang="es-CR" sz="2400" dirty="0" smtClean="0">
                <a:latin typeface="Garamond" pitchFamily="18" charset="0"/>
              </a:rPr>
              <a:t>prevención</a:t>
            </a:r>
            <a:r>
              <a:rPr lang="en-US" sz="2400" dirty="0" smtClean="0">
                <a:latin typeface="Garamond" pitchFamily="18" charset="0"/>
              </a:rPr>
              <a:t> en </a:t>
            </a:r>
            <a:r>
              <a:rPr lang="en-US" sz="2400" dirty="0" err="1" smtClean="0">
                <a:latin typeface="Garamond" pitchFamily="18" charset="0"/>
              </a:rPr>
              <a:t>escuelas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muestran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resultados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promisorios</a:t>
            </a:r>
            <a:endParaRPr lang="es-CR" sz="2400" dirty="0" smtClean="0">
              <a:latin typeface="Garamond" pitchFamily="18" charset="0"/>
            </a:endParaRPr>
          </a:p>
          <a:p>
            <a:pPr marL="0" indent="0">
              <a:buNone/>
            </a:pPr>
            <a:endParaRPr lang="es-CR" sz="3000" b="1" dirty="0" smtClean="0">
              <a:latin typeface="Garamond" pitchFamily="18" charset="0"/>
            </a:endParaRPr>
          </a:p>
        </p:txBody>
      </p:sp>
      <p:grpSp>
        <p:nvGrpSpPr>
          <p:cNvPr id="4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5" name="Picture 1029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39889" r="61746" b="34626"/>
          <a:stretch>
            <a:fillRect/>
          </a:stretch>
        </p:blipFill>
        <p:spPr bwMode="auto">
          <a:xfrm>
            <a:off x="0" y="5105400"/>
            <a:ext cx="365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65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s-CR" sz="2200" dirty="0" smtClean="0">
                <a:latin typeface="Garamond" pitchFamily="18" charset="0"/>
              </a:rPr>
              <a:t>Objetivo</a:t>
            </a:r>
            <a:r>
              <a:rPr lang="es-CR" sz="2200" dirty="0">
                <a:latin typeface="Garamond" pitchFamily="18" charset="0"/>
              </a:rPr>
              <a:t>:  proveer a las escuelas y comunidades locales de ALC con información  de cómo planear, desarrollar, implementar y evaluar proyectos de prevención de violencia y diseñar “escuelas seguras</a:t>
            </a:r>
            <a:r>
              <a:rPr lang="es-CR" sz="2200" dirty="0" smtClean="0">
                <a:latin typeface="Garamond" pitchFamily="18" charset="0"/>
              </a:rPr>
              <a:t>”.</a:t>
            </a:r>
          </a:p>
          <a:p>
            <a:r>
              <a:rPr lang="es-CR" sz="2200" dirty="0" smtClean="0">
                <a:latin typeface="Garamond" pitchFamily="18" charset="0"/>
              </a:rPr>
              <a:t>Ofrece principios básicos, lecciones aprendidas, estudios de caso, así como una metodología para elaborar estrategias de prevención de violencia </a:t>
            </a:r>
          </a:p>
          <a:p>
            <a:r>
              <a:rPr lang="es-CR" sz="2200" dirty="0" smtClean="0">
                <a:latin typeface="Garamond" pitchFamily="18" charset="0"/>
              </a:rPr>
              <a:t>Se enfoca en prevención social y situacional y presenta el manejo del riesgo de desastres como un aspecto complementario a la reducción de riesgo urbano</a:t>
            </a:r>
          </a:p>
          <a:p>
            <a:r>
              <a:rPr lang="es-CR" sz="2200" dirty="0" smtClean="0">
                <a:latin typeface="Garamond" pitchFamily="18" charset="0"/>
              </a:rPr>
              <a:t>Audiencia meta: comunidades escolares, funcionarios públicos, profesionales de ALC</a:t>
            </a:r>
            <a:endParaRPr lang="es-CR" sz="2200" dirty="0">
              <a:latin typeface="Garamond" pitchFamily="18" charset="0"/>
            </a:endParaRPr>
          </a:p>
        </p:txBody>
      </p:sp>
      <p:grpSp>
        <p:nvGrpSpPr>
          <p:cNvPr id="4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5" name="Picture 1029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152400" y="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latin typeface="Garamond" pitchFamily="18" charset="0"/>
              </a:rPr>
              <a:t>Caja</a:t>
            </a:r>
            <a:r>
              <a:rPr lang="en-US" sz="2600" b="1" dirty="0" smtClean="0">
                <a:latin typeface="Garamond" pitchFamily="18" charset="0"/>
              </a:rPr>
              <a:t> </a:t>
            </a:r>
            <a:r>
              <a:rPr lang="en-US" sz="2600" b="1" dirty="0">
                <a:latin typeface="Garamond" pitchFamily="18" charset="0"/>
              </a:rPr>
              <a:t>de </a:t>
            </a:r>
            <a:r>
              <a:rPr lang="en-US" sz="2600" b="1" dirty="0" err="1" smtClean="0">
                <a:latin typeface="Garamond" pitchFamily="18" charset="0"/>
              </a:rPr>
              <a:t>Herramientas</a:t>
            </a:r>
            <a:r>
              <a:rPr lang="en-US" sz="2600" b="1" dirty="0" smtClean="0">
                <a:latin typeface="Garamond" pitchFamily="18" charset="0"/>
              </a:rPr>
              <a:t> </a:t>
            </a:r>
            <a:r>
              <a:rPr lang="en-US" sz="2600" b="1" dirty="0" err="1" smtClean="0">
                <a:latin typeface="Garamond" pitchFamily="18" charset="0"/>
              </a:rPr>
              <a:t>para</a:t>
            </a:r>
            <a:r>
              <a:rPr lang="en-US" sz="2600" b="1" dirty="0" smtClean="0">
                <a:latin typeface="Garamond" pitchFamily="18" charset="0"/>
              </a:rPr>
              <a:t> la </a:t>
            </a:r>
            <a:r>
              <a:rPr lang="es-CR" sz="2600" b="1" dirty="0" smtClean="0">
                <a:latin typeface="Garamond" pitchFamily="18" charset="0"/>
              </a:rPr>
              <a:t>prevención</a:t>
            </a:r>
            <a:r>
              <a:rPr lang="en-US" sz="2600" b="1" dirty="0" smtClean="0">
                <a:latin typeface="Garamond" pitchFamily="18" charset="0"/>
              </a:rPr>
              <a:t> de la </a:t>
            </a:r>
            <a:r>
              <a:rPr lang="en-US" sz="2600" b="1" dirty="0" err="1" smtClean="0">
                <a:latin typeface="Garamond" pitchFamily="18" charset="0"/>
              </a:rPr>
              <a:t>violencia</a:t>
            </a:r>
            <a:r>
              <a:rPr lang="en-US" sz="2600" b="1" dirty="0" smtClean="0">
                <a:latin typeface="Garamond" pitchFamily="18" charset="0"/>
              </a:rPr>
              <a:t> </a:t>
            </a:r>
          </a:p>
          <a:p>
            <a:pPr algn="ctr"/>
            <a:r>
              <a:rPr lang="en-US" sz="2600" b="1" dirty="0" smtClean="0">
                <a:latin typeface="Garamond" pitchFamily="18" charset="0"/>
              </a:rPr>
              <a:t>a </a:t>
            </a:r>
            <a:r>
              <a:rPr lang="es-CR" sz="2600" b="1" dirty="0" smtClean="0">
                <a:latin typeface="Garamond" pitchFamily="18" charset="0"/>
              </a:rPr>
              <a:t>través</a:t>
            </a:r>
            <a:r>
              <a:rPr lang="en-US" sz="2600" b="1" dirty="0" smtClean="0">
                <a:latin typeface="Garamond" pitchFamily="18" charset="0"/>
              </a:rPr>
              <a:t> de </a:t>
            </a:r>
            <a:r>
              <a:rPr lang="en-US" sz="2600" b="1" dirty="0" err="1" smtClean="0">
                <a:latin typeface="Garamond" pitchFamily="18" charset="0"/>
              </a:rPr>
              <a:t>las</a:t>
            </a:r>
            <a:r>
              <a:rPr lang="en-US" sz="2600" b="1" dirty="0" smtClean="0">
                <a:latin typeface="Garamond" pitchFamily="18" charset="0"/>
              </a:rPr>
              <a:t> </a:t>
            </a:r>
            <a:r>
              <a:rPr lang="en-US" sz="2600" b="1" dirty="0" err="1" smtClean="0">
                <a:latin typeface="Garamond" pitchFamily="18" charset="0"/>
              </a:rPr>
              <a:t>escuelas</a:t>
            </a:r>
            <a:endParaRPr lang="es-CR" sz="26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t="39889" b="34626"/>
          <a:stretch>
            <a:fillRect/>
          </a:stretch>
        </p:blipFill>
        <p:spPr bwMode="auto">
          <a:xfrm>
            <a:off x="-19050" y="5105400"/>
            <a:ext cx="9163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41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s-CR" sz="2400" b="1" dirty="0">
                <a:latin typeface="Garamond" pitchFamily="18" charset="0"/>
              </a:rPr>
              <a:t>Caja de Herramientas para la prevención de la violencia a través de las </a:t>
            </a:r>
            <a:r>
              <a:rPr lang="es-CR" sz="2400" b="1" dirty="0" smtClean="0">
                <a:latin typeface="Garamond" pitchFamily="18" charset="0"/>
              </a:rPr>
              <a:t>escuelas</a:t>
            </a:r>
          </a:p>
          <a:p>
            <a:pPr marL="514350" indent="-514350">
              <a:buAutoNum type="arabicPeriod"/>
            </a:pPr>
            <a:r>
              <a:rPr lang="es-CR" sz="2400" dirty="0" smtClean="0">
                <a:latin typeface="Garamond" pitchFamily="18" charset="0"/>
              </a:rPr>
              <a:t>Guía Practica (base documental y metodología de 5 etapas, mas validación de Co y Ni)</a:t>
            </a:r>
          </a:p>
          <a:p>
            <a:pPr marL="514350" indent="-514350">
              <a:buAutoNum type="arabicPeriod"/>
            </a:pPr>
            <a:r>
              <a:rPr lang="es-CR" sz="2400" dirty="0" smtClean="0">
                <a:latin typeface="Garamond" pitchFamily="18" charset="0"/>
              </a:rPr>
              <a:t>Herramientas (complementan el plan de acción)</a:t>
            </a:r>
          </a:p>
          <a:p>
            <a:pPr marL="514350" indent="-514350">
              <a:buAutoNum type="arabicPeriod"/>
            </a:pPr>
            <a:r>
              <a:rPr lang="es-CR" sz="2400" dirty="0" smtClean="0">
                <a:latin typeface="Garamond" pitchFamily="18" charset="0"/>
              </a:rPr>
              <a:t>Estudio de Casos</a:t>
            </a:r>
          </a:p>
          <a:p>
            <a:pPr marL="514350" indent="-514350">
              <a:buAutoNum type="arabicPeriod"/>
            </a:pPr>
            <a:r>
              <a:rPr lang="es-CR" sz="2400" dirty="0" smtClean="0">
                <a:latin typeface="Garamond" pitchFamily="18" charset="0"/>
              </a:rPr>
              <a:t>Espacios Escolares Seguros (enfoque CPTED)</a:t>
            </a:r>
          </a:p>
          <a:p>
            <a:pPr marL="514350" indent="-514350">
              <a:buAutoNum type="arabicPeriod"/>
            </a:pPr>
            <a:r>
              <a:rPr lang="es-CR" sz="2400" dirty="0" smtClean="0">
                <a:latin typeface="Garamond" pitchFamily="18" charset="0"/>
              </a:rPr>
              <a:t>Reducción del Riesgo de Desastres en el Ámbito Escolar Latinoamericano</a:t>
            </a:r>
          </a:p>
          <a:p>
            <a:pPr marL="514350" indent="-514350">
              <a:buAutoNum type="arabicPeriod"/>
            </a:pPr>
            <a:endParaRPr lang="es-CR" sz="2400" b="1" dirty="0">
              <a:latin typeface="Garamond" pitchFamily="18" charset="0"/>
            </a:endParaRPr>
          </a:p>
          <a:p>
            <a:endParaRPr lang="es-CR" sz="2400" dirty="0"/>
          </a:p>
        </p:txBody>
      </p:sp>
      <p:grpSp>
        <p:nvGrpSpPr>
          <p:cNvPr id="4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5" name="Picture 1029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029200"/>
            <a:ext cx="830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96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s-CR" sz="2400" b="1" dirty="0">
                <a:latin typeface="Garamond" pitchFamily="18" charset="0"/>
              </a:rPr>
              <a:t>Caja de Herramientas para la prevención de la violencia a través de las </a:t>
            </a:r>
            <a:r>
              <a:rPr lang="es-CR" sz="2400" b="1" dirty="0" smtClean="0">
                <a:latin typeface="Garamond" pitchFamily="18" charset="0"/>
              </a:rPr>
              <a:t>escuelas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s-CR" sz="2400" dirty="0" smtClean="0">
              <a:latin typeface="Garamond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s-CR" sz="2400" dirty="0" smtClean="0">
                <a:latin typeface="Garamond" pitchFamily="18" charset="0"/>
              </a:rPr>
              <a:t>Publicación </a:t>
            </a:r>
            <a:r>
              <a:rPr lang="es-CR" sz="2400" dirty="0">
                <a:latin typeface="Garamond" pitchFamily="18" charset="0"/>
              </a:rPr>
              <a:t>1: Guía Práctica:</a:t>
            </a:r>
          </a:p>
          <a:p>
            <a:pPr>
              <a:lnSpc>
                <a:spcPct val="80000"/>
              </a:lnSpc>
              <a:defRPr/>
            </a:pPr>
            <a:endParaRPr lang="es-CR" sz="2400" dirty="0">
              <a:latin typeface="Garamond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CR" sz="2400" dirty="0">
                <a:latin typeface="Garamond" pitchFamily="18" charset="0"/>
              </a:rPr>
              <a:t>Parte I: base documental sobre la violencia y su prevención, </a:t>
            </a:r>
          </a:p>
          <a:p>
            <a:pPr>
              <a:lnSpc>
                <a:spcPct val="80000"/>
              </a:lnSpc>
              <a:defRPr/>
            </a:pPr>
            <a:endParaRPr lang="es-CR" sz="2400" dirty="0">
              <a:latin typeface="Garamond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CR" sz="2400" dirty="0">
                <a:latin typeface="Garamond" pitchFamily="18" charset="0"/>
              </a:rPr>
              <a:t>Parte II: al papel de las escuelas en la prevención de la violencia;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s-CR" sz="2400" dirty="0">
                <a:latin typeface="Garamond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s-CR" sz="2400" dirty="0">
                <a:latin typeface="Garamond" pitchFamily="18" charset="0"/>
              </a:rPr>
              <a:t>Parte III: Método de cinco etapas para el diseño y la implementación de un programa de prevención de violencia a través de las escuelas.</a:t>
            </a:r>
          </a:p>
          <a:p>
            <a:pPr>
              <a:lnSpc>
                <a:spcPct val="80000"/>
              </a:lnSpc>
              <a:defRPr/>
            </a:pPr>
            <a:endParaRPr lang="es-CR" sz="2400" dirty="0">
              <a:latin typeface="Garamond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s-CR" sz="2400" dirty="0">
                <a:latin typeface="Garamond" pitchFamily="18" charset="0"/>
              </a:rPr>
              <a:t>Incluye las recomendaciones de los talleres piloto </a:t>
            </a:r>
            <a:endParaRPr lang="es-CR" sz="2400" dirty="0" smtClean="0">
              <a:latin typeface="Garamond" pitchFamily="18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s-CR" sz="2400" dirty="0">
                <a:latin typeface="Garamond" pitchFamily="18" charset="0"/>
              </a:rPr>
              <a:t> </a:t>
            </a:r>
            <a:r>
              <a:rPr lang="es-CR" sz="2400" dirty="0" smtClean="0">
                <a:latin typeface="Garamond" pitchFamily="18" charset="0"/>
              </a:rPr>
              <a:t>    de Colombia </a:t>
            </a:r>
            <a:r>
              <a:rPr lang="es-CR" sz="2400" dirty="0">
                <a:latin typeface="Garamond" pitchFamily="18" charset="0"/>
              </a:rPr>
              <a:t>and Nicaragua.</a:t>
            </a:r>
          </a:p>
          <a:p>
            <a:pPr marL="514350" indent="-514350">
              <a:buAutoNum type="arabicPeriod"/>
            </a:pPr>
            <a:endParaRPr lang="es-CR" sz="2400" b="1" dirty="0">
              <a:latin typeface="Garamond" pitchFamily="18" charset="0"/>
            </a:endParaRPr>
          </a:p>
          <a:p>
            <a:endParaRPr lang="es-CR" sz="2400" dirty="0"/>
          </a:p>
        </p:txBody>
      </p:sp>
      <p:grpSp>
        <p:nvGrpSpPr>
          <p:cNvPr id="4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5" name="Picture 1029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40749" t="49861" r="35135" b="34626"/>
          <a:stretch>
            <a:fillRect/>
          </a:stretch>
        </p:blipFill>
        <p:spPr bwMode="auto">
          <a:xfrm>
            <a:off x="6934200" y="57912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07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s-CR" sz="2800" b="1" dirty="0">
                <a:latin typeface="Garamond" pitchFamily="18" charset="0"/>
              </a:rPr>
              <a:t>Caja de Herramientas para la prevención de la violencia a través de las </a:t>
            </a:r>
            <a:r>
              <a:rPr lang="es-CR" sz="2800" b="1" dirty="0" smtClean="0">
                <a:latin typeface="Garamond" pitchFamily="18" charset="0"/>
              </a:rPr>
              <a:t>escuelas</a:t>
            </a:r>
          </a:p>
          <a:p>
            <a:pPr>
              <a:defRPr/>
            </a:pPr>
            <a:endParaRPr lang="es-CR" sz="2400" dirty="0" smtClean="0"/>
          </a:p>
          <a:p>
            <a:pPr marL="0" indent="0">
              <a:buNone/>
              <a:defRPr/>
            </a:pPr>
            <a:r>
              <a:rPr lang="es-CR" sz="3000" dirty="0" smtClean="0">
                <a:latin typeface="Garamond" pitchFamily="18" charset="0"/>
              </a:rPr>
              <a:t>Publicación </a:t>
            </a:r>
            <a:r>
              <a:rPr lang="es-CR" sz="3000" dirty="0">
                <a:latin typeface="Garamond" pitchFamily="18" charset="0"/>
              </a:rPr>
              <a:t>2: Herramientas </a:t>
            </a:r>
          </a:p>
          <a:p>
            <a:pPr marL="0" indent="0">
              <a:buNone/>
              <a:defRPr/>
            </a:pPr>
            <a:r>
              <a:rPr lang="es-CR" sz="3000" dirty="0">
                <a:latin typeface="Garamond" pitchFamily="18" charset="0"/>
              </a:rPr>
              <a:t>U</a:t>
            </a:r>
            <a:r>
              <a:rPr lang="es-CR" sz="3000" dirty="0" smtClean="0">
                <a:latin typeface="Garamond" pitchFamily="18" charset="0"/>
              </a:rPr>
              <a:t>na </a:t>
            </a:r>
            <a:r>
              <a:rPr lang="es-CR" sz="3000" dirty="0">
                <a:latin typeface="Garamond" pitchFamily="18" charset="0"/>
              </a:rPr>
              <a:t>variedad de 43 herramientas seleccionadas y organizadas por etapas ayudan a desarrollar, implementar, monitorear y evaluar su plan de gestión de prevención de la </a:t>
            </a:r>
            <a:r>
              <a:rPr lang="es-CR" sz="3000" dirty="0" smtClean="0">
                <a:latin typeface="Garamond" pitchFamily="18" charset="0"/>
              </a:rPr>
              <a:t>violencia.</a:t>
            </a:r>
            <a:endParaRPr lang="es-CR" sz="3000" dirty="0">
              <a:latin typeface="Garamond" pitchFamily="18" charset="0"/>
            </a:endParaRPr>
          </a:p>
          <a:p>
            <a:pPr marL="514350" indent="-514350">
              <a:buAutoNum type="arabicPeriod"/>
            </a:pPr>
            <a:endParaRPr lang="es-CR" sz="2400" b="1" dirty="0">
              <a:latin typeface="Garamond" pitchFamily="18" charset="0"/>
            </a:endParaRPr>
          </a:p>
          <a:p>
            <a:endParaRPr lang="es-CR" sz="2400" dirty="0"/>
          </a:p>
        </p:txBody>
      </p:sp>
      <p:grpSp>
        <p:nvGrpSpPr>
          <p:cNvPr id="4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5" name="Picture 1029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65697" t="44321" r="2703" b="34626"/>
          <a:stretch>
            <a:fillRect/>
          </a:stretch>
        </p:blipFill>
        <p:spPr bwMode="auto">
          <a:xfrm>
            <a:off x="2971800" y="53340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1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s-CR" sz="2600" b="1" dirty="0">
                <a:latin typeface="Garamond" pitchFamily="18" charset="0"/>
              </a:rPr>
              <a:t>Caja de Herramientas para la prevención de la violencia a través de las </a:t>
            </a:r>
            <a:r>
              <a:rPr lang="es-CR" sz="2600" b="1" dirty="0" smtClean="0">
                <a:latin typeface="Garamond" pitchFamily="18" charset="0"/>
              </a:rPr>
              <a:t>escuelas</a:t>
            </a:r>
          </a:p>
          <a:p>
            <a:pPr lvl="0" eaLnBrk="0" hangingPunct="0"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s-CR" sz="2600" dirty="0" smtClean="0">
              <a:latin typeface="Garamond" pitchFamily="18" charset="0"/>
            </a:endParaRPr>
          </a:p>
          <a:p>
            <a:pPr marL="0" lvl="0" indent="0" eaLnBrk="0" hangingPunct="0">
              <a:buClr>
                <a:schemeClr val="hlink"/>
              </a:buClr>
              <a:buSzPct val="70000"/>
              <a:buNone/>
              <a:defRPr/>
            </a:pPr>
            <a:r>
              <a:rPr lang="es-CR" sz="2600" dirty="0" smtClean="0">
                <a:latin typeface="Garamond" pitchFamily="18" charset="0"/>
              </a:rPr>
              <a:t>Publicación </a:t>
            </a:r>
            <a:r>
              <a:rPr lang="es-CR" sz="2600" dirty="0">
                <a:latin typeface="Garamond" pitchFamily="18" charset="0"/>
              </a:rPr>
              <a:t>3: Estudio de Casos </a:t>
            </a:r>
          </a:p>
          <a:p>
            <a:pPr marL="0" lvl="0" indent="0" eaLnBrk="0" hangingPunct="0">
              <a:buClr>
                <a:schemeClr val="hlink"/>
              </a:buClr>
              <a:buSzPct val="70000"/>
              <a:buNone/>
              <a:defRPr/>
            </a:pPr>
            <a:r>
              <a:rPr lang="es-CR" sz="2600" dirty="0" smtClean="0">
                <a:latin typeface="Garamond" pitchFamily="18" charset="0"/>
              </a:rPr>
              <a:t>Prácticas </a:t>
            </a:r>
            <a:r>
              <a:rPr lang="es-CR" sz="2600" dirty="0">
                <a:latin typeface="Garamond" pitchFamily="18" charset="0"/>
              </a:rPr>
              <a:t>exitosas y basadas en evidencia, para la prevención de violencia a través de las </a:t>
            </a:r>
            <a:r>
              <a:rPr lang="es-CR" sz="2600" dirty="0" smtClean="0">
                <a:latin typeface="Garamond" pitchFamily="18" charset="0"/>
              </a:rPr>
              <a:t>escuelas</a:t>
            </a:r>
            <a:endParaRPr lang="es-CR" sz="2600" dirty="0">
              <a:latin typeface="Garamond" pitchFamily="18" charset="0"/>
            </a:endParaRPr>
          </a:p>
          <a:p>
            <a:pPr marL="514350" indent="-514350">
              <a:buAutoNum type="arabicPeriod"/>
            </a:pPr>
            <a:endParaRPr lang="es-CR" sz="2400" b="1" dirty="0">
              <a:latin typeface="Garamond" pitchFamily="18" charset="0"/>
            </a:endParaRPr>
          </a:p>
          <a:p>
            <a:endParaRPr lang="es-CR" sz="2400" dirty="0">
              <a:latin typeface="Garamond" pitchFamily="18" charset="0"/>
            </a:endParaRPr>
          </a:p>
        </p:txBody>
      </p:sp>
      <p:grpSp>
        <p:nvGrpSpPr>
          <p:cNvPr id="4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5" name="Picture 1029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t="39889" b="34626"/>
          <a:stretch>
            <a:fillRect/>
          </a:stretch>
        </p:blipFill>
        <p:spPr bwMode="auto">
          <a:xfrm>
            <a:off x="0" y="5029200"/>
            <a:ext cx="9163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7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s-CR" sz="2400" b="1" dirty="0" smtClean="0">
                <a:latin typeface="Garamond" pitchFamily="18" charset="0"/>
              </a:rPr>
              <a:t>Estudio de Casos</a:t>
            </a:r>
          </a:p>
          <a:p>
            <a:pPr marL="0" indent="0">
              <a:buNone/>
            </a:pPr>
            <a:endParaRPr lang="es-CR" sz="2400" b="1" dirty="0" smtClean="0">
              <a:latin typeface="Garamond" pitchFamily="18" charset="0"/>
            </a:endParaRPr>
          </a:p>
          <a:p>
            <a:pPr>
              <a:defRPr/>
            </a:pPr>
            <a:r>
              <a:rPr lang="es-CR" sz="2000" dirty="0">
                <a:latin typeface="Garamond" pitchFamily="18" charset="0"/>
              </a:rPr>
              <a:t>Programa Demasiado Bueno para la Violencia (</a:t>
            </a:r>
            <a:r>
              <a:rPr lang="es-CR" sz="2000" dirty="0" err="1">
                <a:latin typeface="Garamond" pitchFamily="18" charset="0"/>
              </a:rPr>
              <a:t>Too</a:t>
            </a:r>
            <a:r>
              <a:rPr lang="es-CR" sz="2000" dirty="0">
                <a:latin typeface="Garamond" pitchFamily="18" charset="0"/>
              </a:rPr>
              <a:t> </a:t>
            </a:r>
            <a:r>
              <a:rPr lang="es-CR" sz="2000" dirty="0" err="1">
                <a:latin typeface="Garamond" pitchFamily="18" charset="0"/>
              </a:rPr>
              <a:t>Good</a:t>
            </a:r>
            <a:r>
              <a:rPr lang="es-CR" sz="2000" dirty="0">
                <a:latin typeface="Garamond" pitchFamily="18" charset="0"/>
              </a:rPr>
              <a:t> </a:t>
            </a:r>
            <a:r>
              <a:rPr lang="es-CR" sz="2000" dirty="0" err="1">
                <a:latin typeface="Garamond" pitchFamily="18" charset="0"/>
              </a:rPr>
              <a:t>For</a:t>
            </a:r>
            <a:r>
              <a:rPr lang="es-CR" sz="2000" dirty="0">
                <a:latin typeface="Garamond" pitchFamily="18" charset="0"/>
              </a:rPr>
              <a:t> </a:t>
            </a:r>
            <a:r>
              <a:rPr lang="es-CR" sz="2000" dirty="0" err="1">
                <a:latin typeface="Garamond" pitchFamily="18" charset="0"/>
              </a:rPr>
              <a:t>Violence</a:t>
            </a:r>
            <a:r>
              <a:rPr lang="es-CR" sz="2000" dirty="0">
                <a:latin typeface="Garamond" pitchFamily="18" charset="0"/>
              </a:rPr>
              <a:t> - TGFV)</a:t>
            </a:r>
          </a:p>
          <a:p>
            <a:pPr>
              <a:defRPr/>
            </a:pPr>
            <a:r>
              <a:rPr lang="es-CR" sz="2000" dirty="0">
                <a:latin typeface="Garamond" pitchFamily="18" charset="0"/>
              </a:rPr>
              <a:t>Comunidades de Aprendizaje en Tribus (</a:t>
            </a:r>
            <a:r>
              <a:rPr lang="es-CR" sz="2000" dirty="0" err="1">
                <a:latin typeface="Garamond" pitchFamily="18" charset="0"/>
              </a:rPr>
              <a:t>Tribes</a:t>
            </a:r>
            <a:r>
              <a:rPr lang="es-CR" sz="2000" dirty="0">
                <a:latin typeface="Garamond" pitchFamily="18" charset="0"/>
              </a:rPr>
              <a:t> </a:t>
            </a:r>
            <a:r>
              <a:rPr lang="es-CR" sz="2000" dirty="0" err="1">
                <a:latin typeface="Garamond" pitchFamily="18" charset="0"/>
              </a:rPr>
              <a:t>Learning</a:t>
            </a:r>
            <a:r>
              <a:rPr lang="es-CR" sz="2000" dirty="0">
                <a:latin typeface="Garamond" pitchFamily="18" charset="0"/>
              </a:rPr>
              <a:t> </a:t>
            </a:r>
            <a:r>
              <a:rPr lang="es-CR" sz="2000" dirty="0" err="1">
                <a:latin typeface="Garamond" pitchFamily="18" charset="0"/>
              </a:rPr>
              <a:t>Communities</a:t>
            </a:r>
            <a:r>
              <a:rPr lang="es-CR" sz="2000" dirty="0">
                <a:latin typeface="Garamond" pitchFamily="18" charset="0"/>
              </a:rPr>
              <a:t>)</a:t>
            </a:r>
          </a:p>
          <a:p>
            <a:pPr>
              <a:defRPr/>
            </a:pPr>
            <a:r>
              <a:rPr lang="es-CR" sz="2000" dirty="0">
                <a:latin typeface="Garamond" pitchFamily="18" charset="0"/>
              </a:rPr>
              <a:t>Programa de Fortalecimiento de las Familias (</a:t>
            </a:r>
            <a:r>
              <a:rPr lang="es-CR" sz="2000" dirty="0" err="1">
                <a:latin typeface="Garamond" pitchFamily="18" charset="0"/>
              </a:rPr>
              <a:t>Strengthening</a:t>
            </a:r>
            <a:r>
              <a:rPr lang="es-CR" sz="2000" dirty="0">
                <a:latin typeface="Garamond" pitchFamily="18" charset="0"/>
              </a:rPr>
              <a:t> </a:t>
            </a:r>
            <a:r>
              <a:rPr lang="es-CR" sz="2000" dirty="0" err="1">
                <a:latin typeface="Garamond" pitchFamily="18" charset="0"/>
              </a:rPr>
              <a:t>Families</a:t>
            </a:r>
            <a:r>
              <a:rPr lang="es-CR" sz="2000" dirty="0">
                <a:latin typeface="Garamond" pitchFamily="18" charset="0"/>
              </a:rPr>
              <a:t> </a:t>
            </a:r>
            <a:r>
              <a:rPr lang="es-CR" sz="2000" dirty="0" err="1">
                <a:latin typeface="Garamond" pitchFamily="18" charset="0"/>
              </a:rPr>
              <a:t>Program</a:t>
            </a:r>
            <a:r>
              <a:rPr lang="es-CR" sz="2000" dirty="0">
                <a:latin typeface="Garamond" pitchFamily="18" charset="0"/>
              </a:rPr>
              <a:t>)</a:t>
            </a:r>
          </a:p>
          <a:p>
            <a:pPr>
              <a:defRPr/>
            </a:pPr>
            <a:r>
              <a:rPr lang="es-CR" sz="2000" dirty="0">
                <a:latin typeface="Garamond" pitchFamily="18" charset="0"/>
              </a:rPr>
              <a:t>Programa de Resolución de Conflictos de Manera Creativa (</a:t>
            </a:r>
            <a:r>
              <a:rPr lang="es-CR" sz="2000" dirty="0" err="1">
                <a:latin typeface="Garamond" pitchFamily="18" charset="0"/>
              </a:rPr>
              <a:t>Resolving</a:t>
            </a:r>
            <a:r>
              <a:rPr lang="es-CR" sz="2000" dirty="0">
                <a:latin typeface="Garamond" pitchFamily="18" charset="0"/>
              </a:rPr>
              <a:t> </a:t>
            </a:r>
            <a:r>
              <a:rPr lang="es-CR" sz="2000" dirty="0" err="1">
                <a:latin typeface="Garamond" pitchFamily="18" charset="0"/>
              </a:rPr>
              <a:t>Conflicts</a:t>
            </a:r>
            <a:r>
              <a:rPr lang="es-CR" sz="2000" dirty="0">
                <a:latin typeface="Garamond" pitchFamily="18" charset="0"/>
              </a:rPr>
              <a:t> </a:t>
            </a:r>
            <a:r>
              <a:rPr lang="es-CR" sz="2000" dirty="0" err="1">
                <a:latin typeface="Garamond" pitchFamily="18" charset="0"/>
              </a:rPr>
              <a:t>Creatively</a:t>
            </a:r>
            <a:r>
              <a:rPr lang="es-CR" sz="2000" dirty="0">
                <a:latin typeface="Garamond" pitchFamily="18" charset="0"/>
              </a:rPr>
              <a:t> </a:t>
            </a:r>
            <a:r>
              <a:rPr lang="es-CR" sz="2000" dirty="0" err="1">
                <a:latin typeface="Garamond" pitchFamily="18" charset="0"/>
              </a:rPr>
              <a:t>Program</a:t>
            </a:r>
            <a:r>
              <a:rPr lang="es-CR" sz="2000" dirty="0">
                <a:latin typeface="Garamond" pitchFamily="18" charset="0"/>
              </a:rPr>
              <a:t> - RCCP)</a:t>
            </a:r>
          </a:p>
          <a:p>
            <a:pPr>
              <a:defRPr/>
            </a:pPr>
            <a:r>
              <a:rPr lang="es-CR" sz="2000" dirty="0">
                <a:latin typeface="Garamond" pitchFamily="18" charset="0"/>
              </a:rPr>
              <a:t>Programa de Oportunidades Quantum (Quantum </a:t>
            </a:r>
            <a:r>
              <a:rPr lang="es-CR" sz="2000" dirty="0" err="1">
                <a:latin typeface="Garamond" pitchFamily="18" charset="0"/>
              </a:rPr>
              <a:t>Opportunities</a:t>
            </a:r>
            <a:r>
              <a:rPr lang="es-CR" sz="2000" dirty="0">
                <a:latin typeface="Garamond" pitchFamily="18" charset="0"/>
              </a:rPr>
              <a:t> </a:t>
            </a:r>
            <a:r>
              <a:rPr lang="es-CR" sz="2000" dirty="0" err="1">
                <a:latin typeface="Garamond" pitchFamily="18" charset="0"/>
              </a:rPr>
              <a:t>Program</a:t>
            </a:r>
            <a:r>
              <a:rPr lang="es-CR" sz="2000" dirty="0">
                <a:latin typeface="Garamond" pitchFamily="18" charset="0"/>
              </a:rPr>
              <a:t>) </a:t>
            </a:r>
          </a:p>
          <a:p>
            <a:pPr>
              <a:defRPr/>
            </a:pPr>
            <a:r>
              <a:rPr lang="es-CR" sz="2000" dirty="0">
                <a:latin typeface="Garamond" pitchFamily="18" charset="0"/>
              </a:rPr>
              <a:t>Cuerpos de Experiencia (</a:t>
            </a:r>
            <a:r>
              <a:rPr lang="es-CR" sz="2000" dirty="0" err="1">
                <a:latin typeface="Garamond" pitchFamily="18" charset="0"/>
              </a:rPr>
              <a:t>Experience</a:t>
            </a:r>
            <a:r>
              <a:rPr lang="es-CR" sz="2000" dirty="0">
                <a:latin typeface="Garamond" pitchFamily="18" charset="0"/>
              </a:rPr>
              <a:t> Corps)</a:t>
            </a:r>
          </a:p>
          <a:p>
            <a:pPr>
              <a:defRPr/>
            </a:pPr>
            <a:r>
              <a:rPr lang="es-CR" sz="2000" dirty="0">
                <a:latin typeface="Garamond" pitchFamily="18" charset="0"/>
              </a:rPr>
              <a:t>Prevención de Intimidación </a:t>
            </a:r>
            <a:r>
              <a:rPr lang="es-CR" sz="2000" dirty="0" err="1">
                <a:latin typeface="Garamond" pitchFamily="18" charset="0"/>
              </a:rPr>
              <a:t>Olweus</a:t>
            </a:r>
            <a:r>
              <a:rPr lang="es-CR" sz="2000" dirty="0">
                <a:latin typeface="Garamond" pitchFamily="18" charset="0"/>
              </a:rPr>
              <a:t> (</a:t>
            </a:r>
            <a:r>
              <a:rPr lang="es-CR" sz="2000" dirty="0" err="1">
                <a:latin typeface="Garamond" pitchFamily="18" charset="0"/>
              </a:rPr>
              <a:t>Olweus</a:t>
            </a:r>
            <a:r>
              <a:rPr lang="es-CR" sz="2000" dirty="0">
                <a:latin typeface="Garamond" pitchFamily="18" charset="0"/>
              </a:rPr>
              <a:t> </a:t>
            </a:r>
            <a:r>
              <a:rPr lang="es-CR" sz="2000" dirty="0" err="1">
                <a:latin typeface="Garamond" pitchFamily="18" charset="0"/>
              </a:rPr>
              <a:t>Bullying</a:t>
            </a:r>
            <a:r>
              <a:rPr lang="es-CR" sz="2000" dirty="0">
                <a:latin typeface="Garamond" pitchFamily="18" charset="0"/>
              </a:rPr>
              <a:t> </a:t>
            </a:r>
            <a:r>
              <a:rPr lang="es-CR" sz="2000" dirty="0" err="1">
                <a:latin typeface="Garamond" pitchFamily="18" charset="0"/>
              </a:rPr>
              <a:t>Prevention</a:t>
            </a:r>
            <a:r>
              <a:rPr lang="es-CR" sz="2000" dirty="0">
                <a:latin typeface="Garamond" pitchFamily="18" charset="0"/>
              </a:rPr>
              <a:t>)</a:t>
            </a:r>
          </a:p>
          <a:p>
            <a:pPr marL="514350" indent="-514350">
              <a:buAutoNum type="arabicPeriod"/>
            </a:pPr>
            <a:endParaRPr lang="es-CR" sz="2400" b="1" dirty="0">
              <a:latin typeface="Garamond" pitchFamily="18" charset="0"/>
            </a:endParaRPr>
          </a:p>
          <a:p>
            <a:endParaRPr lang="es-CR" sz="2400" dirty="0">
              <a:latin typeface="Garamond" pitchFamily="18" charset="0"/>
            </a:endParaRPr>
          </a:p>
        </p:txBody>
      </p:sp>
      <p:grpSp>
        <p:nvGrpSpPr>
          <p:cNvPr id="4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5" name="Picture 1029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40749" t="49861" r="35135" b="34626"/>
          <a:stretch>
            <a:fillRect/>
          </a:stretch>
        </p:blipFill>
        <p:spPr bwMode="auto">
          <a:xfrm>
            <a:off x="3429000" y="57912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50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En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 smtClean="0">
                <a:latin typeface="Garamond" pitchFamily="18" charset="0"/>
              </a:rPr>
              <a:t>Cu</a:t>
            </a:r>
            <a:r>
              <a:rPr lang="es-CR" dirty="0">
                <a:latin typeface="Garamond" pitchFamily="18" charset="0"/>
              </a:rPr>
              <a:t>á</a:t>
            </a:r>
            <a:r>
              <a:rPr lang="es-CR" dirty="0" smtClean="0">
                <a:latin typeface="Garamond" pitchFamily="18" charset="0"/>
              </a:rPr>
              <a:t>l es el enfoque del Programa de Seguridad Ciudadana del Banco Mundial?  </a:t>
            </a:r>
          </a:p>
          <a:p>
            <a:pPr marL="0" indent="0">
              <a:buNone/>
            </a:pPr>
            <a:endParaRPr lang="es-CR" dirty="0" smtClean="0">
              <a:latin typeface="Garamond" pitchFamily="18" charset="0"/>
            </a:endParaRPr>
          </a:p>
          <a:p>
            <a:r>
              <a:rPr lang="es-CR" dirty="0" smtClean="0">
                <a:latin typeface="Garamond" pitchFamily="18" charset="0"/>
              </a:rPr>
              <a:t>Preventivo, participativo, local y multisectorial</a:t>
            </a:r>
          </a:p>
          <a:p>
            <a:r>
              <a:rPr lang="es-CR" dirty="0" smtClean="0">
                <a:latin typeface="Garamond" pitchFamily="18" charset="0"/>
              </a:rPr>
              <a:t>Promueve sinergias entre mejoramiento urbano, prevención situacional y prevención social, basada en actividades con la comunidad local</a:t>
            </a:r>
          </a:p>
          <a:p>
            <a:r>
              <a:rPr lang="es-CR" dirty="0" smtClean="0">
                <a:latin typeface="Garamond" pitchFamily="18" charset="0"/>
              </a:rPr>
              <a:t>Promueve el fortalecimiento al sistema judicial</a:t>
            </a:r>
            <a:endParaRPr lang="es-CR" dirty="0">
              <a:latin typeface="Garamond" pitchFamily="18" charset="0"/>
            </a:endParaRPr>
          </a:p>
          <a:p>
            <a:endParaRPr lang="es-CR" dirty="0" smtClean="0"/>
          </a:p>
          <a:p>
            <a:pPr marL="0" indent="0">
              <a:buNone/>
            </a:pPr>
            <a:endParaRPr lang="es-CR" dirty="0" smtClean="0"/>
          </a:p>
          <a:p>
            <a:endParaRPr lang="es-CR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5" name="Picture 5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47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s-CR" sz="2200" b="1" dirty="0">
                <a:latin typeface="Garamond" pitchFamily="18" charset="0"/>
              </a:rPr>
              <a:t>Caja de Herramientas para la prevención de la violencia a través de las escuelas</a:t>
            </a:r>
          </a:p>
          <a:p>
            <a:pPr marL="0" indent="0">
              <a:buNone/>
              <a:defRPr/>
            </a:pPr>
            <a:r>
              <a:rPr lang="es-CR" sz="2000" dirty="0" smtClean="0">
                <a:latin typeface="Garamond" pitchFamily="18" charset="0"/>
              </a:rPr>
              <a:t>Publicación </a:t>
            </a:r>
            <a:r>
              <a:rPr lang="es-CR" sz="2000" dirty="0">
                <a:latin typeface="Garamond" pitchFamily="18" charset="0"/>
              </a:rPr>
              <a:t>4: Espacios Escolares </a:t>
            </a:r>
            <a:r>
              <a:rPr lang="es-CR" sz="2000" dirty="0" smtClean="0">
                <a:latin typeface="Garamond" pitchFamily="18" charset="0"/>
              </a:rPr>
              <a:t>Seguros</a:t>
            </a:r>
          </a:p>
          <a:p>
            <a:pPr>
              <a:defRPr/>
            </a:pPr>
            <a:r>
              <a:rPr lang="es-CR" sz="2000" dirty="0" smtClean="0">
                <a:latin typeface="Garamond" pitchFamily="18" charset="0"/>
              </a:rPr>
              <a:t>Ofrece </a:t>
            </a:r>
            <a:r>
              <a:rPr lang="es-CR" sz="2000" dirty="0">
                <a:latin typeface="Garamond" pitchFamily="18" charset="0"/>
              </a:rPr>
              <a:t>conocimientos y herramientas específicas para el diseño de espacios escolares seguros y sus características ambientales, promueve la participación de la comunidad escolar en este proceso y contribuye a mejorar la percepción de la seguridad y a reducir las oportunidades para que ocurran crímenes en las escuelas;</a:t>
            </a:r>
          </a:p>
          <a:p>
            <a:pPr>
              <a:defRPr/>
            </a:pPr>
            <a:r>
              <a:rPr lang="es-CR" sz="2000" dirty="0" smtClean="0">
                <a:latin typeface="Garamond" pitchFamily="18" charset="0"/>
              </a:rPr>
              <a:t>Basado </a:t>
            </a:r>
            <a:r>
              <a:rPr lang="es-CR" sz="2000" dirty="0">
                <a:latin typeface="Garamond" pitchFamily="18" charset="0"/>
              </a:rPr>
              <a:t>en la metodología de Prevención del Crimen a través del Diseño Ambiental (CPTED);</a:t>
            </a:r>
          </a:p>
          <a:p>
            <a:pPr marL="0" indent="0">
              <a:buNone/>
              <a:defRPr/>
            </a:pPr>
            <a:endParaRPr lang="es-CR" sz="1800" dirty="0">
              <a:latin typeface="Garamond" pitchFamily="18" charset="0"/>
            </a:endParaRPr>
          </a:p>
          <a:p>
            <a:pPr marL="514350" indent="-514350">
              <a:buAutoNum type="arabicPeriod"/>
            </a:pPr>
            <a:endParaRPr lang="es-CR" sz="1800" b="1" dirty="0">
              <a:latin typeface="Garamond" pitchFamily="18" charset="0"/>
            </a:endParaRPr>
          </a:p>
          <a:p>
            <a:endParaRPr lang="es-CR" sz="1800" dirty="0">
              <a:latin typeface="Garamond" pitchFamily="18" charset="0"/>
            </a:endParaRPr>
          </a:p>
        </p:txBody>
      </p:sp>
      <p:grpSp>
        <p:nvGrpSpPr>
          <p:cNvPr id="4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5" name="Picture 1029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7" name="4 Imagen" descr="DSCN0900.JPG"/>
          <p:cNvPicPr>
            <a:picLocks noChangeAspect="1"/>
          </p:cNvPicPr>
          <p:nvPr/>
        </p:nvPicPr>
        <p:blipFill>
          <a:blip r:embed="rId4" cstate="print"/>
          <a:srcRect t="40000"/>
          <a:stretch>
            <a:fillRect/>
          </a:stretch>
        </p:blipFill>
        <p:spPr>
          <a:xfrm>
            <a:off x="0" y="4572000"/>
            <a:ext cx="5334000" cy="2286000"/>
          </a:xfrm>
          <a:prstGeom prst="rect">
            <a:avLst/>
          </a:prstGeom>
        </p:spPr>
      </p:pic>
      <p:pic>
        <p:nvPicPr>
          <p:cNvPr id="9" name="6 Imagen" descr="DSCN09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572000"/>
            <a:ext cx="3962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9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0"/>
            <a:ext cx="5486400" cy="566737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latin typeface="Garamond" pitchFamily="18" charset="0"/>
              </a:rPr>
              <a:t>BUENA PRACTICA </a:t>
            </a:r>
            <a:r>
              <a:rPr lang="en-US" sz="1800" dirty="0" err="1" smtClean="0">
                <a:latin typeface="Garamond" pitchFamily="18" charset="0"/>
              </a:rPr>
              <a:t>Espacios</a:t>
            </a:r>
            <a:r>
              <a:rPr lang="en-US" sz="1800" dirty="0" smtClean="0">
                <a:latin typeface="Garamond" pitchFamily="18" charset="0"/>
              </a:rPr>
              <a:t> </a:t>
            </a:r>
            <a:r>
              <a:rPr lang="en-US" sz="1800" dirty="0" err="1" smtClean="0">
                <a:latin typeface="Garamond" pitchFamily="18" charset="0"/>
              </a:rPr>
              <a:t>Escolares</a:t>
            </a:r>
            <a:r>
              <a:rPr lang="en-US" sz="1800" dirty="0" smtClean="0">
                <a:latin typeface="Garamond" pitchFamily="18" charset="0"/>
              </a:rPr>
              <a:t> </a:t>
            </a:r>
            <a:r>
              <a:rPr lang="en-US" sz="1800" dirty="0" err="1" smtClean="0">
                <a:latin typeface="Garamond" pitchFamily="18" charset="0"/>
              </a:rPr>
              <a:t>Seguros</a:t>
            </a:r>
            <a:r>
              <a:rPr lang="en-US" sz="1800" dirty="0" smtClean="0">
                <a:latin typeface="Garamond" pitchFamily="18" charset="0"/>
              </a:rPr>
              <a:t/>
            </a:r>
            <a:br>
              <a:rPr lang="en-US" sz="1800" dirty="0" smtClean="0">
                <a:latin typeface="Garamond" pitchFamily="18" charset="0"/>
              </a:rPr>
            </a:br>
            <a:r>
              <a:rPr lang="en-US" sz="1800" b="0" dirty="0" err="1" smtClean="0">
                <a:latin typeface="Garamond" pitchFamily="18" charset="0"/>
              </a:rPr>
              <a:t>Sala</a:t>
            </a:r>
            <a:r>
              <a:rPr lang="en-US" sz="1800" b="0" dirty="0" smtClean="0">
                <a:latin typeface="Garamond" pitchFamily="18" charset="0"/>
              </a:rPr>
              <a:t> de </a:t>
            </a:r>
            <a:r>
              <a:rPr lang="en-US" sz="1800" b="0" dirty="0" err="1" smtClean="0">
                <a:latin typeface="Garamond" pitchFamily="18" charset="0"/>
              </a:rPr>
              <a:t>clases</a:t>
            </a:r>
            <a:r>
              <a:rPr lang="en-US" sz="1800" b="0" dirty="0" smtClean="0">
                <a:latin typeface="Garamond" pitchFamily="18" charset="0"/>
              </a:rPr>
              <a:t> en La </a:t>
            </a:r>
            <a:r>
              <a:rPr lang="en-US" sz="1800" b="0" dirty="0" err="1" smtClean="0">
                <a:latin typeface="Garamond" pitchFamily="18" charset="0"/>
              </a:rPr>
              <a:t>Belone</a:t>
            </a:r>
            <a:r>
              <a:rPr lang="en-US" sz="1800" b="0" dirty="0" smtClean="0">
                <a:latin typeface="Garamond" pitchFamily="18" charset="0"/>
              </a:rPr>
              <a:t>, Haiti.</a:t>
            </a:r>
            <a:r>
              <a:rPr lang="en-US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/>
            </a:r>
            <a:br>
              <a:rPr lang="en-US" sz="1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endParaRPr lang="en-US" sz="1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es-CR" sz="1800" dirty="0" smtClean="0">
                <a:latin typeface="Garamond" pitchFamily="18" charset="0"/>
              </a:rPr>
              <a:t>Note la simplicidad de construcción, mantenimiento de luces y ventilación</a:t>
            </a:r>
            <a:endParaRPr lang="es-CR" sz="1800" dirty="0">
              <a:latin typeface="Garamond" pitchFamily="18" charset="0"/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FAD09D93-634F-4471-AEC8-E6067A61FBF2}" type="slidenum">
              <a:rPr lang="en-US" sz="1200" smtClean="0">
                <a:latin typeface="Arial" charset="0"/>
                <a:cs typeface="Times New Roman" pitchFamily="18" charset="0"/>
              </a:rPr>
              <a:pPr eaLnBrk="1" hangingPunct="1"/>
              <a:t>31</a:t>
            </a:fld>
            <a:endParaRPr lang="en-US" sz="1200" smtClean="0">
              <a:latin typeface="Arial" charset="0"/>
              <a:cs typeface="Times New Roman" pitchFamily="18" charset="0"/>
            </a:endParaRPr>
          </a:p>
        </p:txBody>
      </p:sp>
      <p:pic>
        <p:nvPicPr>
          <p:cNvPr id="1946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r="5714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75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066800"/>
            <a:ext cx="8763000" cy="5638800"/>
          </a:xfrm>
        </p:spPr>
        <p:txBody>
          <a:bodyPr/>
          <a:lstStyle/>
          <a:p>
            <a:r>
              <a:rPr lang="es-CR" sz="2000" b="1" dirty="0">
                <a:latin typeface="Garamond" pitchFamily="18" charset="0"/>
              </a:rPr>
              <a:t>Caja de Herramientas para la prevención de la violencia a través de las escuelas</a:t>
            </a:r>
          </a:p>
          <a:p>
            <a:pPr>
              <a:defRPr/>
            </a:pPr>
            <a:endParaRPr lang="es-CR" sz="1800" dirty="0" smtClean="0">
              <a:latin typeface="Garamond" pitchFamily="18" charset="0"/>
            </a:endParaRPr>
          </a:p>
          <a:p>
            <a:pPr>
              <a:defRPr/>
            </a:pPr>
            <a:r>
              <a:rPr lang="es-CR" sz="2000" dirty="0" smtClean="0">
                <a:latin typeface="Garamond" pitchFamily="18" charset="0"/>
              </a:rPr>
              <a:t>Publicación </a:t>
            </a:r>
            <a:r>
              <a:rPr lang="es-CR" sz="2000" dirty="0">
                <a:latin typeface="Garamond" pitchFamily="18" charset="0"/>
              </a:rPr>
              <a:t>5: Reducción del Riesgo de Desastres en el Ámbito Escolar Latinoamericano y del Caribe </a:t>
            </a:r>
            <a:endParaRPr lang="es-CR" sz="2000" dirty="0" smtClean="0">
              <a:latin typeface="Garamond" pitchFamily="18" charset="0"/>
            </a:endParaRPr>
          </a:p>
          <a:p>
            <a:pPr>
              <a:defRPr/>
            </a:pPr>
            <a:endParaRPr lang="es-CR" sz="2000" dirty="0">
              <a:latin typeface="Garamond" pitchFamily="18" charset="0"/>
            </a:endParaRPr>
          </a:p>
          <a:p>
            <a:pPr>
              <a:defRPr/>
            </a:pPr>
            <a:r>
              <a:rPr lang="es-CR" sz="1800" dirty="0" smtClean="0">
                <a:latin typeface="Garamond" pitchFamily="18" charset="0"/>
              </a:rPr>
              <a:t>Incorpora </a:t>
            </a:r>
            <a:r>
              <a:rPr lang="es-CR" sz="1800" dirty="0">
                <a:latin typeface="Garamond" pitchFamily="18" charset="0"/>
              </a:rPr>
              <a:t>criterios para que al construir y diseñar escuelas se reduzcan los riesgos y las vulnerabilidades frente a los desastres.</a:t>
            </a:r>
          </a:p>
          <a:p>
            <a:pPr>
              <a:defRPr/>
            </a:pPr>
            <a:r>
              <a:rPr lang="es-CR" sz="1800" dirty="0">
                <a:latin typeface="Garamond" pitchFamily="18" charset="0"/>
              </a:rPr>
              <a:t>Resalta papel clave de las comunidades escolares en: la construcción y fortalecimiento de capacidades, la transformación de las escuelas en espacios seguros aportando a una nueva cultura de reducción del riesgo de desastres, y otorga herramientas concretas para aumentar las destrezas para recuperarse de desastres. </a:t>
            </a:r>
          </a:p>
          <a:p>
            <a:pPr>
              <a:defRPr/>
            </a:pPr>
            <a:r>
              <a:rPr lang="es-CR" sz="1800" dirty="0">
                <a:latin typeface="Garamond" pitchFamily="18" charset="0"/>
              </a:rPr>
              <a:t>Resalta tres cursos de acción: currículo, infraestructura escolar segura, así como preparativos y planes de seguridad escolar en casos de emergencia</a:t>
            </a:r>
            <a:r>
              <a:rPr lang="es-CR" sz="2000" dirty="0">
                <a:latin typeface="Garamond" pitchFamily="18" charset="0"/>
              </a:rPr>
              <a:t>.</a:t>
            </a:r>
          </a:p>
          <a:p>
            <a:pPr>
              <a:defRPr/>
            </a:pPr>
            <a:endParaRPr lang="es-CR" dirty="0"/>
          </a:p>
        </p:txBody>
      </p:sp>
      <p:grpSp>
        <p:nvGrpSpPr>
          <p:cNvPr id="5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6" name="Picture 1029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7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9" name="Picture 8" descr="C:\WINDOWS\Escritorio\EMERGENCIA APURE\FOTOS APURE\Equipo 4 (Bescanza-Fco Perez) MEJORES FOTOS\EB BLANCA NIEVES OJO\MVC-006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" y="5253704"/>
            <a:ext cx="3175000" cy="160429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5257800"/>
            <a:ext cx="3048000" cy="16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253704"/>
            <a:ext cx="2895600" cy="160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297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95938"/>
            <a:ext cx="5486400" cy="804862"/>
          </a:xfrm>
        </p:spPr>
        <p:txBody>
          <a:bodyPr/>
          <a:lstStyle/>
          <a:p>
            <a:r>
              <a:rPr lang="es-CR" sz="2600" dirty="0" smtClean="0">
                <a:latin typeface="Garamond" pitchFamily="18" charset="0"/>
              </a:rPr>
              <a:t>Ejemplo de planes de emergencia para reducir el riesgo de desastres</a:t>
            </a:r>
            <a:endParaRPr lang="es-CR" sz="2600" dirty="0">
              <a:latin typeface="Garamond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R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77231"/>
              </p:ext>
            </p:extLst>
          </p:nvPr>
        </p:nvGraphicFramePr>
        <p:xfrm>
          <a:off x="1178442" y="569259"/>
          <a:ext cx="6212958" cy="496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Slide" r:id="rId4" imgW="4549117" imgH="3413583" progId="PowerPoint.Slide.12">
                  <p:embed/>
                </p:oleObj>
              </mc:Choice>
              <mc:Fallback>
                <p:oleObj name="Slide" r:id="rId4" imgW="4549117" imgH="341358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442" y="569259"/>
                        <a:ext cx="6212958" cy="4962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4565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48A96BE-50E5-468C-A194-1889ABE8539F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9"/>
          <p:cNvSpPr txBox="1">
            <a:spLocks noChangeArrowheads="1"/>
          </p:cNvSpPr>
          <p:nvPr/>
        </p:nvSpPr>
        <p:spPr bwMode="auto">
          <a:xfrm>
            <a:off x="228600" y="5094288"/>
            <a:ext cx="868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R" sz="4000" b="1"/>
              <a:t>Gracias </a:t>
            </a:r>
            <a:r>
              <a:rPr lang="es-CR" sz="4000" b="1">
                <a:sym typeface="Wingdings" pitchFamily="2" charset="2"/>
              </a:rPr>
              <a:t></a:t>
            </a:r>
            <a:endParaRPr lang="en-US" sz="4000" b="1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114800" y="4800600"/>
            <a:ext cx="502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endParaRPr lang="en-US" sz="40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88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LCRMap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057400"/>
            <a:ext cx="3190875" cy="352425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66950"/>
            <a:ext cx="8458200" cy="177165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Garamond" pitchFamily="18" charset="0"/>
              </a:rPr>
            </a:br>
            <a:endParaRPr lang="en-US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534400" cy="4724400"/>
          </a:xfrm>
        </p:spPr>
        <p:txBody>
          <a:bodyPr/>
          <a:lstStyle/>
          <a:p>
            <a:pPr algn="l">
              <a:lnSpc>
                <a:spcPct val="80000"/>
              </a:lnSpc>
            </a:pPr>
            <a:endParaRPr lang="en-US" dirty="0" smtClean="0">
              <a:latin typeface="Garamond" pitchFamily="18" charset="0"/>
            </a:endParaRPr>
          </a:p>
          <a:p>
            <a:pPr algn="l">
              <a:lnSpc>
                <a:spcPct val="80000"/>
              </a:lnSpc>
            </a:pPr>
            <a:r>
              <a:rPr lang="es-CR" dirty="0" smtClean="0">
                <a:latin typeface="Garamond" pitchFamily="18" charset="0"/>
              </a:rPr>
              <a:t>Herramientas del Banco Mundial para el trabajo municipal en prevención de violencia:</a:t>
            </a:r>
          </a:p>
          <a:p>
            <a:pPr algn="l">
              <a:lnSpc>
                <a:spcPct val="80000"/>
              </a:lnSpc>
            </a:pPr>
            <a:endParaRPr lang="es-CR" dirty="0" smtClean="0">
              <a:latin typeface="Garamond" pitchFamily="18" charset="0"/>
            </a:endParaRP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r>
              <a:rPr lang="es-CR" dirty="0" smtClean="0">
                <a:latin typeface="Garamond" pitchFamily="18" charset="0"/>
              </a:rPr>
              <a:t>Trabajo analítico</a:t>
            </a: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r>
              <a:rPr lang="es-CR" dirty="0" smtClean="0">
                <a:latin typeface="Garamond" pitchFamily="18" charset="0"/>
              </a:rPr>
              <a:t>Experiencia operacional</a:t>
            </a: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r>
              <a:rPr lang="es-CR" dirty="0" smtClean="0">
                <a:latin typeface="Garamond" pitchFamily="18" charset="0"/>
              </a:rPr>
              <a:t>Asistencia técnica</a:t>
            </a: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r>
              <a:rPr lang="es-CR" dirty="0" smtClean="0">
                <a:latin typeface="Garamond" pitchFamily="18" charset="0"/>
              </a:rPr>
              <a:t>Asociaciones estratégicas</a:t>
            </a: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r>
              <a:rPr lang="es-CR" dirty="0">
                <a:latin typeface="Garamond" pitchFamily="18" charset="0"/>
              </a:rPr>
              <a:t>Capacitación municipal </a:t>
            </a:r>
            <a:r>
              <a:rPr lang="es-CR" dirty="0" smtClean="0">
                <a:latin typeface="Garamond" pitchFamily="18" charset="0"/>
              </a:rPr>
              <a:t>y escolar</a:t>
            </a:r>
            <a:endParaRPr lang="es-CR" dirty="0">
              <a:latin typeface="Garamond" pitchFamily="18" charset="0"/>
            </a:endParaRPr>
          </a:p>
          <a:p>
            <a:pPr marL="457200" indent="-457200" algn="l">
              <a:lnSpc>
                <a:spcPct val="80000"/>
              </a:lnSpc>
              <a:buFont typeface="Arial" pitchFamily="34" charset="0"/>
              <a:buChar char="•"/>
            </a:pPr>
            <a:endParaRPr lang="es-CR" dirty="0" smtClean="0">
              <a:latin typeface="Garamond" pitchFamily="18" charset="0"/>
            </a:endParaRPr>
          </a:p>
          <a:p>
            <a:pPr algn="l">
              <a:lnSpc>
                <a:spcPct val="80000"/>
              </a:lnSpc>
            </a:pPr>
            <a:r>
              <a:rPr lang="es-CR" sz="4000" b="1" dirty="0" smtClean="0">
                <a:latin typeface="Garamond" pitchFamily="18" charset="0"/>
              </a:rPr>
              <a:t> 	</a:t>
            </a:r>
          </a:p>
          <a:p>
            <a:pPr algn="l">
              <a:lnSpc>
                <a:spcPct val="80000"/>
              </a:lnSpc>
            </a:pPr>
            <a:endParaRPr lang="en-US" sz="2400" b="1" dirty="0">
              <a:latin typeface="Garamond" pitchFamily="18" charset="0"/>
            </a:endParaRPr>
          </a:p>
        </p:txBody>
      </p:sp>
      <p:pic>
        <p:nvPicPr>
          <p:cNvPr id="2058" name="Picture 10" descr="Presentation H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90575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304800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LCRMap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057400"/>
            <a:ext cx="3190875" cy="352425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66950"/>
            <a:ext cx="8458200" cy="177165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Garamond" pitchFamily="18" charset="0"/>
              </a:rPr>
            </a:br>
            <a:endParaRPr lang="en-US" sz="28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95400"/>
            <a:ext cx="8686800" cy="4495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s-CR" sz="3600" b="1" dirty="0" smtClean="0">
                <a:latin typeface="Garamond" pitchFamily="18" charset="0"/>
              </a:rPr>
              <a:t>Trabajo analítico</a:t>
            </a:r>
          </a:p>
          <a:p>
            <a:pPr algn="l">
              <a:lnSpc>
                <a:spcPct val="80000"/>
              </a:lnSpc>
            </a:pPr>
            <a:endParaRPr lang="es-CR" sz="3600" dirty="0" smtClean="0">
              <a:latin typeface="Garamond" pitchFamily="18" charset="0"/>
            </a:endParaRPr>
          </a:p>
          <a:p>
            <a:pPr algn="l">
              <a:lnSpc>
                <a:spcPct val="80000"/>
              </a:lnSpc>
            </a:pPr>
            <a:r>
              <a:rPr lang="es-CR" dirty="0" smtClean="0">
                <a:latin typeface="Garamond" pitchFamily="18" charset="0"/>
              </a:rPr>
              <a:t>Enfoque principal:  aumentar la evidencia sobre las intervenciones que funcionan en el área de prevención de violencia.</a:t>
            </a:r>
          </a:p>
          <a:p>
            <a:pPr marL="571500" indent="-571500" algn="l">
              <a:lnSpc>
                <a:spcPct val="80000"/>
              </a:lnSpc>
              <a:buFont typeface="Arial" pitchFamily="34" charset="0"/>
              <a:buChar char="•"/>
            </a:pPr>
            <a:r>
              <a:rPr lang="es-CR" dirty="0" smtClean="0">
                <a:latin typeface="Garamond" pitchFamily="18" charset="0"/>
              </a:rPr>
              <a:t>Crimen y violencia en Centroamérica</a:t>
            </a:r>
          </a:p>
          <a:p>
            <a:pPr marL="571500" indent="-571500" algn="l">
              <a:lnSpc>
                <a:spcPct val="80000"/>
              </a:lnSpc>
              <a:buFont typeface="Arial" pitchFamily="34" charset="0"/>
              <a:buChar char="•"/>
            </a:pPr>
            <a:r>
              <a:rPr lang="es-CR" dirty="0" smtClean="0">
                <a:latin typeface="Garamond" pitchFamily="18" charset="0"/>
              </a:rPr>
              <a:t>Crimen, Violencia y Desarrollo Económico en Brasil: Elementos para una Política Publica Efectiva</a:t>
            </a:r>
          </a:p>
          <a:p>
            <a:pPr marL="571500" indent="-571500" algn="l">
              <a:lnSpc>
                <a:spcPct val="80000"/>
              </a:lnSpc>
              <a:buFont typeface="Arial" pitchFamily="34" charset="0"/>
              <a:buChar char="•"/>
            </a:pPr>
            <a:r>
              <a:rPr lang="es-CR" dirty="0" smtClean="0">
                <a:latin typeface="Garamond" pitchFamily="18" charset="0"/>
              </a:rPr>
              <a:t>Crimen, Violencia y Desarrollo: Tendencias, Costos y Opciones de Política en el Caribe</a:t>
            </a:r>
          </a:p>
          <a:p>
            <a:pPr algn="l">
              <a:lnSpc>
                <a:spcPct val="80000"/>
              </a:lnSpc>
              <a:buFont typeface="Arial" charset="0"/>
              <a:buChar char="•"/>
            </a:pPr>
            <a:endParaRPr lang="en-US" b="1" dirty="0" smtClean="0">
              <a:latin typeface="Garamond" pitchFamily="18" charset="0"/>
            </a:endParaRPr>
          </a:p>
          <a:p>
            <a:pPr algn="l">
              <a:lnSpc>
                <a:spcPct val="80000"/>
              </a:lnSpc>
            </a:pPr>
            <a:endParaRPr lang="en-US" b="1" dirty="0" smtClean="0">
              <a:latin typeface="Garamond" pitchFamily="18" charset="0"/>
            </a:endParaRPr>
          </a:p>
          <a:p>
            <a:pPr algn="l">
              <a:lnSpc>
                <a:spcPct val="80000"/>
              </a:lnSpc>
            </a:pPr>
            <a:r>
              <a:rPr lang="en-US" b="1" dirty="0" smtClean="0">
                <a:latin typeface="Garamond" pitchFamily="18" charset="0"/>
              </a:rPr>
              <a:t> </a:t>
            </a:r>
          </a:p>
          <a:p>
            <a:pPr algn="l">
              <a:lnSpc>
                <a:spcPct val="80000"/>
              </a:lnSpc>
              <a:buFont typeface="Arial" charset="0"/>
              <a:buChar char="•"/>
            </a:pPr>
            <a:endParaRPr lang="en-US" b="1" dirty="0" smtClean="0">
              <a:latin typeface="Garamond" pitchFamily="18" charset="0"/>
            </a:endParaRPr>
          </a:p>
          <a:p>
            <a:pPr algn="l">
              <a:lnSpc>
                <a:spcPct val="80000"/>
              </a:lnSpc>
            </a:pPr>
            <a:endParaRPr lang="en-US" sz="2400" b="1" dirty="0">
              <a:latin typeface="Garamond" pitchFamily="18" charset="0"/>
            </a:endParaRPr>
          </a:p>
        </p:txBody>
      </p:sp>
      <p:pic>
        <p:nvPicPr>
          <p:cNvPr id="2058" name="Picture 10" descr="Presentation H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90575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304800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LCRMap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971800" y="2057400"/>
            <a:ext cx="3190875" cy="352425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66950"/>
            <a:ext cx="8458200" cy="1771650"/>
          </a:xfrm>
        </p:spPr>
        <p:txBody>
          <a:bodyPr/>
          <a:lstStyle/>
          <a:p>
            <a:r>
              <a:rPr lang="es-CR" sz="3200" b="1" smtClean="0">
                <a:solidFill>
                  <a:schemeClr val="tx1"/>
                </a:solidFill>
                <a:latin typeface="Garamond" pitchFamily="18" charset="0"/>
              </a:rPr>
              <a:t/>
            </a:r>
            <a:br>
              <a:rPr lang="es-CR" sz="3200" b="1" smtClean="0">
                <a:solidFill>
                  <a:schemeClr val="tx1"/>
                </a:solidFill>
                <a:latin typeface="Garamond" pitchFamily="18" charset="0"/>
              </a:rPr>
            </a:br>
            <a:endParaRPr lang="es-CR" sz="2800" b="1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066800"/>
            <a:ext cx="8610600" cy="54864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s-CR" sz="3600" b="1" dirty="0" smtClean="0">
                <a:latin typeface="Garamond" pitchFamily="18" charset="0"/>
              </a:rPr>
              <a:t>Experiencia operacional</a:t>
            </a:r>
          </a:p>
          <a:p>
            <a:pPr algn="l">
              <a:lnSpc>
                <a:spcPct val="80000"/>
              </a:lnSpc>
            </a:pPr>
            <a:endParaRPr lang="es-CR" sz="2800" dirty="0" smtClean="0">
              <a:latin typeface="Garamond" pitchFamily="18" charset="0"/>
            </a:endParaRPr>
          </a:p>
          <a:p>
            <a:pPr algn="l">
              <a:lnSpc>
                <a:spcPct val="80000"/>
              </a:lnSpc>
            </a:pPr>
            <a:r>
              <a:rPr lang="es-CR" sz="2800" dirty="0" smtClean="0">
                <a:latin typeface="Garamond" pitchFamily="18" charset="0"/>
              </a:rPr>
              <a:t>Integración de componentes de prevención de crimen y violencia en proyectos de mejoramiento de barrios urbanos pobres (Honduras, Jamaica, Brasil)</a:t>
            </a:r>
          </a:p>
          <a:p>
            <a:pPr algn="l">
              <a:lnSpc>
                <a:spcPct val="80000"/>
              </a:lnSpc>
            </a:pPr>
            <a:endParaRPr lang="es-CR" sz="2800" dirty="0" smtClean="0">
              <a:latin typeface="Garamond" pitchFamily="18" charset="0"/>
            </a:endParaRPr>
          </a:p>
          <a:p>
            <a:pPr marL="800100" lvl="1" indent="-342900" algn="l">
              <a:lnSpc>
                <a:spcPct val="80000"/>
              </a:lnSpc>
              <a:buFont typeface="Arial" pitchFamily="34" charset="0"/>
              <a:buChar char="•"/>
            </a:pPr>
            <a:r>
              <a:rPr lang="es-CR" sz="2400" dirty="0" smtClean="0">
                <a:latin typeface="Garamond" pitchFamily="18" charset="0"/>
              </a:rPr>
              <a:t>Implementación al nivel municipal y comunitario</a:t>
            </a:r>
          </a:p>
          <a:p>
            <a:pPr marL="800100" lvl="1" indent="-342900" algn="l">
              <a:lnSpc>
                <a:spcPct val="80000"/>
              </a:lnSpc>
              <a:buFont typeface="Arial" pitchFamily="34" charset="0"/>
              <a:buChar char="•"/>
            </a:pPr>
            <a:r>
              <a:rPr lang="es-CR" sz="2400" dirty="0" smtClean="0">
                <a:latin typeface="Garamond" pitchFamily="18" charset="0"/>
              </a:rPr>
              <a:t>Componentes de prevención de crimen y violencia incluyen:  </a:t>
            </a:r>
          </a:p>
          <a:p>
            <a:pPr marL="1428750" lvl="2" indent="-514350" algn="l">
              <a:lnSpc>
                <a:spcPct val="80000"/>
              </a:lnSpc>
              <a:buFontTx/>
              <a:buChar char="-"/>
            </a:pPr>
            <a:r>
              <a:rPr lang="es-CR" dirty="0" smtClean="0">
                <a:latin typeface="Garamond" pitchFamily="18" charset="0"/>
              </a:rPr>
              <a:t>Prevención situacional (CPTED)</a:t>
            </a:r>
          </a:p>
          <a:p>
            <a:pPr marL="1428750" lvl="2" indent="-514350" algn="l">
              <a:lnSpc>
                <a:spcPct val="80000"/>
              </a:lnSpc>
              <a:buFontTx/>
              <a:buChar char="-"/>
            </a:pPr>
            <a:r>
              <a:rPr lang="es-CR" dirty="0" smtClean="0">
                <a:latin typeface="Garamond" pitchFamily="18" charset="0"/>
              </a:rPr>
              <a:t>Capacitación, entrenamiento , y asistencia técnica  a municipalidades </a:t>
            </a:r>
          </a:p>
          <a:p>
            <a:pPr marL="1428750" lvl="2" indent="-514350" algn="l">
              <a:lnSpc>
                <a:spcPct val="80000"/>
              </a:lnSpc>
              <a:buFontTx/>
              <a:buChar char="-"/>
            </a:pPr>
            <a:r>
              <a:rPr lang="es-CR" dirty="0" smtClean="0">
                <a:latin typeface="Garamond" pitchFamily="18" charset="0"/>
              </a:rPr>
              <a:t>Planes municipales de prevención de violencia</a:t>
            </a:r>
            <a:endParaRPr lang="es-CR" sz="2400" dirty="0" smtClean="0">
              <a:latin typeface="Garamond" pitchFamily="18" charset="0"/>
            </a:endParaRPr>
          </a:p>
          <a:p>
            <a:pPr algn="l">
              <a:lnSpc>
                <a:spcPct val="80000"/>
              </a:lnSpc>
            </a:pPr>
            <a:endParaRPr lang="es-CR" dirty="0" smtClean="0">
              <a:latin typeface="Garamond" pitchFamily="18" charset="0"/>
            </a:endParaRPr>
          </a:p>
          <a:p>
            <a:pPr algn="l">
              <a:lnSpc>
                <a:spcPct val="80000"/>
              </a:lnSpc>
            </a:pPr>
            <a:r>
              <a:rPr lang="es-CR" dirty="0" smtClean="0">
                <a:latin typeface="Garamond" pitchFamily="18" charset="0"/>
              </a:rPr>
              <a:t>Quito:  “reducción de riesgo urbano”</a:t>
            </a:r>
          </a:p>
          <a:p>
            <a:pPr marL="514350" indent="-514350" algn="l">
              <a:lnSpc>
                <a:spcPct val="80000"/>
              </a:lnSpc>
              <a:buFont typeface="Wingdings" pitchFamily="2" charset="2"/>
              <a:buChar char="v"/>
            </a:pPr>
            <a:endParaRPr lang="es-CR" b="1" dirty="0" smtClean="0">
              <a:latin typeface="Garamond" pitchFamily="18" charset="0"/>
            </a:endParaRPr>
          </a:p>
          <a:p>
            <a:pPr marL="514350" indent="-514350" algn="l">
              <a:lnSpc>
                <a:spcPct val="80000"/>
              </a:lnSpc>
              <a:buFont typeface="Wingdings" pitchFamily="2" charset="2"/>
              <a:buChar char="v"/>
            </a:pPr>
            <a:endParaRPr lang="es-CR" b="1" dirty="0" smtClean="0">
              <a:latin typeface="Garamond" pitchFamily="18" charset="0"/>
            </a:endParaRPr>
          </a:p>
          <a:p>
            <a:pPr algn="l">
              <a:lnSpc>
                <a:spcPct val="80000"/>
              </a:lnSpc>
              <a:buFont typeface="Arial" charset="0"/>
              <a:buChar char="•"/>
            </a:pPr>
            <a:endParaRPr lang="es-CR" b="1" dirty="0" smtClean="0">
              <a:latin typeface="Garamond" pitchFamily="18" charset="0"/>
            </a:endParaRPr>
          </a:p>
          <a:p>
            <a:pPr algn="l">
              <a:lnSpc>
                <a:spcPct val="80000"/>
              </a:lnSpc>
            </a:pPr>
            <a:endParaRPr lang="es-CR" b="1" dirty="0" smtClean="0">
              <a:latin typeface="Garamond" pitchFamily="18" charset="0"/>
            </a:endParaRPr>
          </a:p>
          <a:p>
            <a:pPr algn="l">
              <a:lnSpc>
                <a:spcPct val="80000"/>
              </a:lnSpc>
            </a:pPr>
            <a:r>
              <a:rPr lang="es-CR" b="1" dirty="0" smtClean="0">
                <a:latin typeface="Garamond" pitchFamily="18" charset="0"/>
              </a:rPr>
              <a:t> </a:t>
            </a:r>
          </a:p>
          <a:p>
            <a:pPr algn="l">
              <a:lnSpc>
                <a:spcPct val="80000"/>
              </a:lnSpc>
              <a:buFont typeface="Arial" charset="0"/>
              <a:buChar char="•"/>
            </a:pPr>
            <a:endParaRPr lang="es-CR" b="1" dirty="0" smtClean="0">
              <a:latin typeface="Garamond" pitchFamily="18" charset="0"/>
            </a:endParaRPr>
          </a:p>
          <a:p>
            <a:pPr algn="l">
              <a:lnSpc>
                <a:spcPct val="80000"/>
              </a:lnSpc>
            </a:pPr>
            <a:endParaRPr lang="es-CR" sz="2400" b="1" dirty="0">
              <a:latin typeface="Garamond" pitchFamily="18" charset="0"/>
            </a:endParaRPr>
          </a:p>
        </p:txBody>
      </p:sp>
      <p:pic>
        <p:nvPicPr>
          <p:cNvPr id="2058" name="Picture 10" descr="Presentation Hea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762000"/>
            <a:ext cx="9144000" cy="304800"/>
          </a:xfrm>
          <a:prstGeom prst="rect">
            <a:avLst/>
          </a:prstGeom>
          <a:solidFill>
            <a:srgbClr val="FFCC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129027" name="Picture 3" descr="Presentation Hea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129028" name="Rectangle 4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Garamond" pitchFamily="18" charset="0"/>
              </a:rPr>
              <a:t>Proyecto</a:t>
            </a:r>
            <a:r>
              <a:rPr lang="en-US" sz="3200" b="1" dirty="0" smtClean="0">
                <a:solidFill>
                  <a:schemeClr val="tx1"/>
                </a:solidFill>
                <a:latin typeface="Garamond" pitchFamily="18" charset="0"/>
              </a:rPr>
              <a:t> Barrio Ciudad - Honduras</a:t>
            </a:r>
            <a:endParaRPr lang="en-US" sz="32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129031" name="Picture 7" descr="DSC07917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0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Personal </a:t>
            </a:r>
            <a:r>
              <a:rPr lang="en-US" sz="2000" b="1" dirty="0" err="1" smtClean="0"/>
              <a:t>técnico</a:t>
            </a:r>
            <a:r>
              <a:rPr lang="en-US" sz="2000" b="1" dirty="0" smtClean="0"/>
              <a:t> social y </a:t>
            </a:r>
            <a:r>
              <a:rPr lang="en-US" sz="2000" b="1" dirty="0" err="1" smtClean="0"/>
              <a:t>urbano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basados</a:t>
            </a:r>
            <a:r>
              <a:rPr lang="en-US" sz="2000" b="1" dirty="0" smtClean="0"/>
              <a:t> en los </a:t>
            </a:r>
            <a:r>
              <a:rPr lang="en-US" sz="2000" b="1" dirty="0" err="1" smtClean="0"/>
              <a:t>municipios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juegan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papel</a:t>
            </a:r>
            <a:r>
              <a:rPr lang="en-US" sz="2000" b="1" dirty="0" smtClean="0"/>
              <a:t> clave en el </a:t>
            </a:r>
            <a:r>
              <a:rPr lang="en-US" sz="2000" b="1" dirty="0" err="1" smtClean="0"/>
              <a:t>proyecto</a:t>
            </a:r>
            <a:r>
              <a:rPr lang="en-US" sz="2000" b="1" dirty="0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Imagen7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0" y="1776413"/>
            <a:ext cx="43815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DSC00915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s-CR" b="1" dirty="0" smtClean="0">
                <a:latin typeface="Garamond" pitchFamily="18" charset="0"/>
              </a:rPr>
              <a:t>Asistencia técnica:</a:t>
            </a:r>
          </a:p>
          <a:p>
            <a:pPr marL="0" indent="0">
              <a:buNone/>
            </a:pPr>
            <a:r>
              <a:rPr lang="es-CR" dirty="0" smtClean="0">
                <a:latin typeface="Garamond" pitchFamily="18" charset="0"/>
              </a:rPr>
              <a:t>Se asiste a los gobiernos en el diseño integrado y multidisciplinario de estrategias y programas de seguridad ciudadana, incluyendo:</a:t>
            </a:r>
          </a:p>
          <a:p>
            <a:r>
              <a:rPr lang="en-US" sz="2400" dirty="0" err="1" smtClean="0">
                <a:latin typeface="Garamond" pitchFamily="18" charset="0"/>
              </a:rPr>
              <a:t>Apoyo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directo</a:t>
            </a:r>
            <a:r>
              <a:rPr lang="en-US" sz="2400" dirty="0" smtClean="0">
                <a:latin typeface="Garamond" pitchFamily="18" charset="0"/>
              </a:rPr>
              <a:t> en el </a:t>
            </a:r>
            <a:r>
              <a:rPr lang="en-US" sz="2400" dirty="0" err="1" smtClean="0">
                <a:latin typeface="Garamond" pitchFamily="18" charset="0"/>
              </a:rPr>
              <a:t>desarrollo</a:t>
            </a:r>
            <a:r>
              <a:rPr lang="en-US" sz="2400" dirty="0" smtClean="0">
                <a:latin typeface="Garamond" pitchFamily="18" charset="0"/>
              </a:rPr>
              <a:t> de </a:t>
            </a:r>
            <a:r>
              <a:rPr lang="en-US" sz="2400" dirty="0" err="1" smtClean="0">
                <a:latin typeface="Garamond" pitchFamily="18" charset="0"/>
              </a:rPr>
              <a:t>estrategias</a:t>
            </a:r>
            <a:r>
              <a:rPr lang="en-US" sz="2400" dirty="0" smtClean="0">
                <a:latin typeface="Garamond" pitchFamily="18" charset="0"/>
              </a:rPr>
              <a:t> de </a:t>
            </a:r>
            <a:r>
              <a:rPr lang="en-US" sz="2400" dirty="0" err="1" smtClean="0">
                <a:latin typeface="Garamond" pitchFamily="18" charset="0"/>
              </a:rPr>
              <a:t>seguridad</a:t>
            </a:r>
            <a:r>
              <a:rPr lang="en-US" sz="2400" dirty="0" smtClean="0">
                <a:latin typeface="Garamond" pitchFamily="18" charset="0"/>
              </a:rPr>
              <a:t>  y planes de </a:t>
            </a:r>
            <a:r>
              <a:rPr lang="es-CR" sz="2400" dirty="0" smtClean="0">
                <a:latin typeface="Garamond" pitchFamily="18" charset="0"/>
              </a:rPr>
              <a:t>acción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nacionales</a:t>
            </a:r>
            <a:r>
              <a:rPr lang="en-US" sz="2400" dirty="0" smtClean="0">
                <a:latin typeface="Garamond" pitchFamily="18" charset="0"/>
              </a:rPr>
              <a:t> o </a:t>
            </a:r>
            <a:r>
              <a:rPr lang="en-US" sz="2400" dirty="0" err="1" smtClean="0">
                <a:latin typeface="Garamond" pitchFamily="18" charset="0"/>
              </a:rPr>
              <a:t>regionales</a:t>
            </a:r>
            <a:r>
              <a:rPr lang="en-US" sz="2400" dirty="0" smtClean="0">
                <a:latin typeface="Garamond" pitchFamily="18" charset="0"/>
              </a:rPr>
              <a:t>;</a:t>
            </a:r>
          </a:p>
          <a:p>
            <a:r>
              <a:rPr lang="es-CR" sz="2400" dirty="0" smtClean="0">
                <a:latin typeface="Garamond" pitchFamily="18" charset="0"/>
              </a:rPr>
              <a:t>Promoción</a:t>
            </a:r>
            <a:r>
              <a:rPr lang="en-US" sz="2400" dirty="0" smtClean="0">
                <a:latin typeface="Garamond" pitchFamily="18" charset="0"/>
              </a:rPr>
              <a:t> de </a:t>
            </a:r>
            <a:r>
              <a:rPr lang="es-CR" sz="2400" dirty="0" smtClean="0">
                <a:latin typeface="Garamond" pitchFamily="18" charset="0"/>
              </a:rPr>
              <a:t>diálogos de políticas y estrategias enfocadas en áreas especificas (por ej., prevención de violencia juvenil);  </a:t>
            </a:r>
          </a:p>
          <a:p>
            <a:r>
              <a:rPr lang="es-CR" sz="2400" dirty="0" smtClean="0">
                <a:latin typeface="Garamond" pitchFamily="18" charset="0"/>
              </a:rPr>
              <a:t>Asistencia técnica en el diseño de programas de desarrollo social </a:t>
            </a:r>
            <a:r>
              <a:rPr lang="en-US" sz="2400" dirty="0" err="1" smtClean="0">
                <a:latin typeface="Garamond" pitchFamily="18" charset="0"/>
              </a:rPr>
              <a:t>integrados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para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poblaciones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urbano</a:t>
            </a: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dirty="0" err="1" smtClean="0">
                <a:latin typeface="Garamond" pitchFamily="18" charset="0"/>
              </a:rPr>
              <a:t>marginales</a:t>
            </a:r>
            <a:r>
              <a:rPr lang="en-US" sz="2400" dirty="0">
                <a:latin typeface="Garamond" pitchFamily="18" charset="0"/>
              </a:rPr>
              <a:t>;</a:t>
            </a:r>
            <a:r>
              <a:rPr lang="en-US" sz="2400" dirty="0" smtClean="0">
                <a:latin typeface="Garamond" pitchFamily="18" charset="0"/>
              </a:rPr>
              <a:t> </a:t>
            </a:r>
            <a:endParaRPr lang="es-CR" sz="2400" dirty="0">
              <a:latin typeface="Garamond" pitchFamily="18" charset="0"/>
            </a:endParaRPr>
          </a:p>
        </p:txBody>
      </p:sp>
      <p:grpSp>
        <p:nvGrpSpPr>
          <p:cNvPr id="4" name="Group 1028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pic>
          <p:nvPicPr>
            <p:cNvPr id="5" name="Picture 1029" descr="Presentation Heade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6" name="Rectangle 1030"/>
            <p:cNvSpPr>
              <a:spLocks noChangeArrowheads="1"/>
            </p:cNvSpPr>
            <p:nvPr/>
          </p:nvSpPr>
          <p:spPr bwMode="auto">
            <a:xfrm>
              <a:off x="0" y="480"/>
              <a:ext cx="5760" cy="192"/>
            </a:xfrm>
            <a:prstGeom prst="rect">
              <a:avLst/>
            </a:prstGeom>
            <a:solidFill>
              <a:srgbClr val="FFCC00"/>
            </a:solidFill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2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473AEE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B1AEF5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55333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9B3AD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99783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BC9C1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E7F884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1FBC2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6462</TotalTime>
  <Words>2326</Words>
  <Application>Microsoft Office PowerPoint</Application>
  <PresentationFormat>On-screen Show (4:3)</PresentationFormat>
  <Paragraphs>227</Paragraphs>
  <Slides>34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Default Design</vt:lpstr>
      <vt:lpstr>1_Default Design</vt:lpstr>
      <vt:lpstr>Slide</vt:lpstr>
      <vt:lpstr>Experiencia del Programa de Seguridad Ciudadana del Banco Mundial  Ximena Anwandter Consultora Departamento de Desarrollo Sostenible Región de América Latina y el Caribe Banco Mundial</vt:lpstr>
      <vt:lpstr> </vt:lpstr>
      <vt:lpstr>En</vt:lpstr>
      <vt:lpstr> </vt:lpstr>
      <vt:lpstr> </vt:lpstr>
      <vt:lpstr> </vt:lpstr>
      <vt:lpstr>Proyecto Barrio Ciudad - Honduras</vt:lpstr>
      <vt:lpstr>Personal técnico social y urbano basados en los municipios juegan un papel clave en el proyecto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Proceso participativo de creación de ‘mapas de inseguridad’ para  informar el diseño de proyectos </vt:lpstr>
      <vt:lpstr>Mapeo de ‘hot spots’</vt:lpstr>
      <vt:lpstr> Cajas de Herramientas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BUENA PRACTICA Espacios Escolares Seguros Sala de clases en La Belone, Haiti. 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Crime, Violence and Development</dc:title>
  <dc:creator>wb148541</dc:creator>
  <cp:lastModifiedBy>Ximena</cp:lastModifiedBy>
  <cp:revision>408</cp:revision>
  <dcterms:created xsi:type="dcterms:W3CDTF">2008-11-20T15:43:32Z</dcterms:created>
  <dcterms:modified xsi:type="dcterms:W3CDTF">2011-11-16T20:09:27Z</dcterms:modified>
</cp:coreProperties>
</file>